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257" r:id="rId3"/>
    <p:sldId id="259" r:id="rId4"/>
    <p:sldId id="260" r:id="rId5"/>
    <p:sldId id="261" r:id="rId6"/>
    <p:sldId id="262" r:id="rId7"/>
    <p:sldId id="263" r:id="rId8"/>
    <p:sldId id="264" r:id="rId9"/>
    <p:sldId id="267" r:id="rId10"/>
    <p:sldId id="266" r:id="rId11"/>
    <p:sldId id="268" r:id="rId12"/>
    <p:sldId id="269" r:id="rId13"/>
    <p:sldId id="270" r:id="rId14"/>
    <p:sldId id="271" r:id="rId15"/>
    <p:sldId id="272" r:id="rId16"/>
    <p:sldId id="273" r:id="rId17"/>
    <p:sldId id="274" r:id="rId18"/>
    <p:sldId id="278" r:id="rId19"/>
    <p:sldId id="275" r:id="rId20"/>
    <p:sldId id="276" r:id="rId21"/>
    <p:sldId id="279"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Lynch" initials="SL" lastIdx="1" clrIdx="0">
    <p:extLst>
      <p:ext uri="{19B8F6BF-5375-455C-9EA6-DF929625EA0E}">
        <p15:presenceInfo xmlns:p15="http://schemas.microsoft.com/office/powerpoint/2012/main" userId="bbb05543ad90d6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B7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26" autoAdjust="0"/>
    <p:restoredTop sz="94533" autoAdjust="0"/>
  </p:normalViewPr>
  <p:slideViewPr>
    <p:cSldViewPr>
      <p:cViewPr varScale="1">
        <p:scale>
          <a:sx n="72" d="100"/>
          <a:sy n="72" d="100"/>
        </p:scale>
        <p:origin x="1044" y="54"/>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082877-CB42-4993-95CF-16959738ABDA}" type="datetimeFigureOut">
              <a:rPr lang="en-US" smtClean="0"/>
              <a:t>6/20/2015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00EB52-E863-4971-86DC-048320D4C023}" type="slidenum">
              <a:rPr lang="en-US" smtClean="0"/>
              <a:t>‹#›</a:t>
            </a:fld>
            <a:endParaRPr lang="en-US"/>
          </a:p>
        </p:txBody>
      </p:sp>
    </p:spTree>
    <p:extLst>
      <p:ext uri="{BB962C8B-B14F-4D97-AF65-F5344CB8AC3E}">
        <p14:creationId xmlns:p14="http://schemas.microsoft.com/office/powerpoint/2010/main" val="25509897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5004B-5935-4F47-A4D2-D68DA046F969}" type="datetimeFigureOut">
              <a:rPr lang="en-US" smtClean="0"/>
              <a:t>6/20/2015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B4248-B7A0-4284-9EF4-36823853CB8E}" type="slidenum">
              <a:rPr lang="en-US" smtClean="0"/>
              <a:t>‹#›</a:t>
            </a:fld>
            <a:endParaRPr lang="en-US"/>
          </a:p>
        </p:txBody>
      </p:sp>
    </p:spTree>
    <p:extLst>
      <p:ext uri="{BB962C8B-B14F-4D97-AF65-F5344CB8AC3E}">
        <p14:creationId xmlns:p14="http://schemas.microsoft.com/office/powerpoint/2010/main" val="402396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1</a:t>
            </a:fld>
            <a:endParaRPr lang="en-US"/>
          </a:p>
        </p:txBody>
      </p:sp>
    </p:spTree>
    <p:extLst>
      <p:ext uri="{BB962C8B-B14F-4D97-AF65-F5344CB8AC3E}">
        <p14:creationId xmlns:p14="http://schemas.microsoft.com/office/powerpoint/2010/main" val="3736203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2B4248-B7A0-4284-9EF4-36823853CB8E}" type="slidenum">
              <a:rPr lang="en-US" smtClean="0"/>
              <a:t>10</a:t>
            </a:fld>
            <a:endParaRPr lang="en-US"/>
          </a:p>
        </p:txBody>
      </p:sp>
    </p:spTree>
    <p:extLst>
      <p:ext uri="{BB962C8B-B14F-4D97-AF65-F5344CB8AC3E}">
        <p14:creationId xmlns:p14="http://schemas.microsoft.com/office/powerpoint/2010/main" val="307006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baseline="0" dirty="0" smtClean="0"/>
              <a:t>Show The Dragon and the Man printed book and pass around.</a:t>
            </a:r>
          </a:p>
          <a:p>
            <a:pPr marL="228600" indent="-228600">
              <a:buAutoNum type="arabicParenR"/>
            </a:pPr>
            <a:r>
              <a:rPr lang="en-US" dirty="0" smtClean="0"/>
              <a:t>Free for 35 students under a teacher account. 65 cents per student for the pro features.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Login and show The Homework Monster on my bookshelf to show what a completed book looks like.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dirty="0" smtClean="0"/>
              <a:t>Show how to scroll down and Search artwork</a:t>
            </a:r>
            <a:r>
              <a:rPr lang="en-US" baseline="0" dirty="0" smtClean="0"/>
              <a:t> tags– then click the “use this art” button at the top.</a:t>
            </a:r>
            <a:endParaRPr lang="en-US" dirty="0" smtClean="0"/>
          </a:p>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11</a:t>
            </a:fld>
            <a:endParaRPr lang="en-US"/>
          </a:p>
        </p:txBody>
      </p:sp>
    </p:spTree>
    <p:extLst>
      <p:ext uri="{BB962C8B-B14F-4D97-AF65-F5344CB8AC3E}">
        <p14:creationId xmlns:p14="http://schemas.microsoft.com/office/powerpoint/2010/main" val="2799216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My login is Mrs_Lynch and normal pass</a:t>
            </a:r>
          </a:p>
        </p:txBody>
      </p:sp>
      <p:sp>
        <p:nvSpPr>
          <p:cNvPr id="4" name="Slide Number Placeholder 3"/>
          <p:cNvSpPr>
            <a:spLocks noGrp="1"/>
          </p:cNvSpPr>
          <p:nvPr>
            <p:ph type="sldNum" sz="quarter" idx="10"/>
          </p:nvPr>
        </p:nvSpPr>
        <p:spPr/>
        <p:txBody>
          <a:bodyPr/>
          <a:lstStyle/>
          <a:p>
            <a:fld id="{6A2B4248-B7A0-4284-9EF4-36823853CB8E}" type="slidenum">
              <a:rPr lang="en-US" smtClean="0"/>
              <a:t>12</a:t>
            </a:fld>
            <a:endParaRPr lang="en-US"/>
          </a:p>
        </p:txBody>
      </p:sp>
    </p:spTree>
    <p:extLst>
      <p:ext uri="{BB962C8B-B14F-4D97-AF65-F5344CB8AC3E}">
        <p14:creationId xmlns:p14="http://schemas.microsoft.com/office/powerpoint/2010/main" val="380673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A2B4248-B7A0-4284-9EF4-36823853CB8E}" type="slidenum">
              <a:rPr lang="en-US" smtClean="0"/>
              <a:t>13</a:t>
            </a:fld>
            <a:endParaRPr lang="en-US"/>
          </a:p>
        </p:txBody>
      </p:sp>
    </p:spTree>
    <p:extLst>
      <p:ext uri="{BB962C8B-B14F-4D97-AF65-F5344CB8AC3E}">
        <p14:creationId xmlns:p14="http://schemas.microsoft.com/office/powerpoint/2010/main" val="149893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6A2B4248-B7A0-4284-9EF4-36823853CB8E}" type="slidenum">
              <a:rPr lang="en-US" smtClean="0"/>
              <a:t>14</a:t>
            </a:fld>
            <a:endParaRPr lang="en-US"/>
          </a:p>
        </p:txBody>
      </p:sp>
    </p:spTree>
    <p:extLst>
      <p:ext uri="{BB962C8B-B14F-4D97-AF65-F5344CB8AC3E}">
        <p14:creationId xmlns:p14="http://schemas.microsoft.com/office/powerpoint/2010/main" val="88907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Finished project can be saved like this or downloaded into a PowerPoint slide.</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15</a:t>
            </a:fld>
            <a:endParaRPr lang="en-US"/>
          </a:p>
        </p:txBody>
      </p:sp>
    </p:spTree>
    <p:extLst>
      <p:ext uri="{BB962C8B-B14F-4D97-AF65-F5344CB8AC3E}">
        <p14:creationId xmlns:p14="http://schemas.microsoft.com/office/powerpoint/2010/main" val="1647785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16</a:t>
            </a:fld>
            <a:endParaRPr lang="en-US"/>
          </a:p>
        </p:txBody>
      </p:sp>
    </p:spTree>
    <p:extLst>
      <p:ext uri="{BB962C8B-B14F-4D97-AF65-F5344CB8AC3E}">
        <p14:creationId xmlns:p14="http://schemas.microsoft.com/office/powerpoint/2010/main" val="193412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login is email</a:t>
            </a:r>
            <a:r>
              <a:rPr lang="en-US" baseline="0" dirty="0" smtClean="0"/>
              <a:t> and normal pass</a:t>
            </a:r>
            <a:r>
              <a:rPr lang="en-US" baseline="0" dirty="0" smtClean="0"/>
              <a:t>.</a:t>
            </a:r>
          </a:p>
          <a:p>
            <a:r>
              <a:rPr lang="en-US" baseline="0" dirty="0" smtClean="0"/>
              <a:t>Give other ideas like do a whole class retell of a story, advertisement for a book, etc.</a:t>
            </a:r>
          </a:p>
        </p:txBody>
      </p:sp>
      <p:sp>
        <p:nvSpPr>
          <p:cNvPr id="4" name="Slide Number Placeholder 3"/>
          <p:cNvSpPr>
            <a:spLocks noGrp="1"/>
          </p:cNvSpPr>
          <p:nvPr>
            <p:ph type="sldNum" sz="quarter" idx="10"/>
          </p:nvPr>
        </p:nvSpPr>
        <p:spPr/>
        <p:txBody>
          <a:bodyPr/>
          <a:lstStyle/>
          <a:p>
            <a:fld id="{6A2B4248-B7A0-4284-9EF4-36823853CB8E}" type="slidenum">
              <a:rPr lang="en-US" smtClean="0"/>
              <a:t>17</a:t>
            </a:fld>
            <a:endParaRPr lang="en-US"/>
          </a:p>
        </p:txBody>
      </p:sp>
    </p:spTree>
    <p:extLst>
      <p:ext uri="{BB962C8B-B14F-4D97-AF65-F5344CB8AC3E}">
        <p14:creationId xmlns:p14="http://schemas.microsoft.com/office/powerpoint/2010/main" val="3495491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Text in text boxes goes into text on one</a:t>
            </a:r>
            <a:r>
              <a:rPr lang="en-US" baseline="0" dirty="0" smtClean="0"/>
              <a:t> half of the PowerPoint slide with anything in the cell showing up on the other side.</a:t>
            </a:r>
            <a:endParaRPr lang="en-US" dirty="0" smtClean="0"/>
          </a:p>
        </p:txBody>
      </p:sp>
      <p:sp>
        <p:nvSpPr>
          <p:cNvPr id="4" name="Slide Number Placeholder 3"/>
          <p:cNvSpPr>
            <a:spLocks noGrp="1"/>
          </p:cNvSpPr>
          <p:nvPr>
            <p:ph type="sldNum" sz="quarter" idx="10"/>
          </p:nvPr>
        </p:nvSpPr>
        <p:spPr/>
        <p:txBody>
          <a:bodyPr/>
          <a:lstStyle/>
          <a:p>
            <a:fld id="{6A2B4248-B7A0-4284-9EF4-36823853CB8E}" type="slidenum">
              <a:rPr lang="en-US" smtClean="0"/>
              <a:t>18</a:t>
            </a:fld>
            <a:endParaRPr lang="en-US"/>
          </a:p>
        </p:txBody>
      </p:sp>
    </p:spTree>
    <p:extLst>
      <p:ext uri="{BB962C8B-B14F-4D97-AF65-F5344CB8AC3E}">
        <p14:creationId xmlns:p14="http://schemas.microsoft.com/office/powerpoint/2010/main" val="545247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2B4248-B7A0-4284-9EF4-36823853CB8E}" type="slidenum">
              <a:rPr lang="en-US" smtClean="0"/>
              <a:t>19</a:t>
            </a:fld>
            <a:endParaRPr lang="en-US"/>
          </a:p>
        </p:txBody>
      </p:sp>
    </p:spTree>
    <p:extLst>
      <p:ext uri="{BB962C8B-B14F-4D97-AF65-F5344CB8AC3E}">
        <p14:creationId xmlns:p14="http://schemas.microsoft.com/office/powerpoint/2010/main" val="373906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talk about and</a:t>
            </a:r>
            <a:r>
              <a:rPr lang="en-US" baseline="0" dirty="0" smtClean="0"/>
              <a:t> play with tools today, I do want to take a look at the standards we are addressing-no matter your feelings on the standards, we need to look at them to make sure we are selecting the correct tool for the standard- for example some of these tools have a built in collaboration piece.</a:t>
            </a:r>
          </a:p>
          <a:p>
            <a:endParaRPr lang="en-US" baseline="0" dirty="0" smtClean="0"/>
          </a:p>
          <a:p>
            <a:r>
              <a:rPr lang="en-US" dirty="0" smtClean="0"/>
              <a:t>Not</a:t>
            </a:r>
            <a:r>
              <a:rPr lang="en-US" baseline="0" dirty="0" smtClean="0"/>
              <a:t> going to read all the standards word for word, but want to point out t</a:t>
            </a:r>
            <a:r>
              <a:rPr lang="en-US" dirty="0" smtClean="0"/>
              <a:t>he main difference between K-2</a:t>
            </a:r>
            <a:r>
              <a:rPr lang="en-US" baseline="0" dirty="0" smtClean="0"/>
              <a:t> and 3</a:t>
            </a:r>
            <a:r>
              <a:rPr lang="en-US" baseline="30000" dirty="0" smtClean="0"/>
              <a:t>rd</a:t>
            </a:r>
            <a:r>
              <a:rPr lang="en-US" baseline="0" dirty="0" smtClean="0"/>
              <a:t> is in third grade, it specifically says to use the keyboard.</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2</a:t>
            </a:fld>
            <a:endParaRPr lang="en-US"/>
          </a:p>
        </p:txBody>
      </p:sp>
    </p:spTree>
    <p:extLst>
      <p:ext uri="{BB962C8B-B14F-4D97-AF65-F5344CB8AC3E}">
        <p14:creationId xmlns:p14="http://schemas.microsoft.com/office/powerpoint/2010/main" val="2594718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2B4248-B7A0-4284-9EF4-36823853CB8E}" type="slidenum">
              <a:rPr lang="en-US" smtClean="0"/>
              <a:t>20</a:t>
            </a:fld>
            <a:endParaRPr lang="en-US"/>
          </a:p>
        </p:txBody>
      </p:sp>
    </p:spTree>
    <p:extLst>
      <p:ext uri="{BB962C8B-B14F-4D97-AF65-F5344CB8AC3E}">
        <p14:creationId xmlns:p14="http://schemas.microsoft.com/office/powerpoint/2010/main" val="2439019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2B4248-B7A0-4284-9EF4-36823853CB8E}" type="slidenum">
              <a:rPr lang="en-US" smtClean="0"/>
              <a:t>21</a:t>
            </a:fld>
            <a:endParaRPr lang="en-US"/>
          </a:p>
        </p:txBody>
      </p:sp>
    </p:spTree>
    <p:extLst>
      <p:ext uri="{BB962C8B-B14F-4D97-AF65-F5344CB8AC3E}">
        <p14:creationId xmlns:p14="http://schemas.microsoft.com/office/powerpoint/2010/main" val="470612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2B4248-B7A0-4284-9EF4-36823853CB8E}" type="slidenum">
              <a:rPr lang="en-US" smtClean="0"/>
              <a:t>22</a:t>
            </a:fld>
            <a:endParaRPr lang="en-US"/>
          </a:p>
        </p:txBody>
      </p:sp>
    </p:spTree>
    <p:extLst>
      <p:ext uri="{BB962C8B-B14F-4D97-AF65-F5344CB8AC3E}">
        <p14:creationId xmlns:p14="http://schemas.microsoft.com/office/powerpoint/2010/main" val="227925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 between 3rd</a:t>
            </a:r>
            <a:r>
              <a:rPr lang="en-US" baseline="0" dirty="0" smtClean="0"/>
              <a:t> and 4</a:t>
            </a:r>
            <a:r>
              <a:rPr lang="en-US" baseline="30000" dirty="0" smtClean="0"/>
              <a:t>th</a:t>
            </a:r>
            <a:r>
              <a:rPr lang="en-US" baseline="0" dirty="0" smtClean="0"/>
              <a:t> is just adding in the phrase including the internet.</a:t>
            </a:r>
          </a:p>
          <a:p>
            <a:endParaRPr lang="en-US" baseline="0" dirty="0" smtClean="0"/>
          </a:p>
          <a:p>
            <a:r>
              <a:rPr lang="en-US" dirty="0" smtClean="0"/>
              <a:t>In 6</a:t>
            </a:r>
            <a:r>
              <a:rPr lang="en-US" baseline="30000" dirty="0" smtClean="0"/>
              <a:t>th</a:t>
            </a:r>
            <a:r>
              <a:rPr lang="en-US" dirty="0" smtClean="0"/>
              <a:t> grade, they take out the some guidance and support from adults- guess they</a:t>
            </a:r>
            <a:r>
              <a:rPr lang="en-US" baseline="0" dirty="0" smtClean="0"/>
              <a:t> are supposed to be done with our guidance at that point, which, as you probably know, they definitely still need adult guidance with technology to publish writing even if they don’t think so. </a:t>
            </a:r>
          </a:p>
          <a:p>
            <a:endParaRPr lang="en-US" dirty="0" smtClean="0"/>
          </a:p>
          <a:p>
            <a:r>
              <a:rPr lang="en-US" dirty="0" smtClean="0"/>
              <a:t>This basic thread goes all the way through</a:t>
            </a:r>
            <a:r>
              <a:rPr lang="en-US" baseline="0" dirty="0" smtClean="0"/>
              <a:t> 12</a:t>
            </a:r>
            <a:r>
              <a:rPr lang="en-US" baseline="30000" dirty="0" smtClean="0"/>
              <a:t>th</a:t>
            </a:r>
            <a:r>
              <a:rPr lang="en-US" baseline="0" dirty="0" smtClean="0"/>
              <a:t> grade with variations on the language and type of writing.</a:t>
            </a:r>
            <a:endParaRPr lang="en-US" dirty="0" smtClean="0"/>
          </a:p>
          <a:p>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3</a:t>
            </a:fld>
            <a:endParaRPr lang="en-US"/>
          </a:p>
        </p:txBody>
      </p:sp>
    </p:spTree>
    <p:extLst>
      <p:ext uri="{BB962C8B-B14F-4D97-AF65-F5344CB8AC3E}">
        <p14:creationId xmlns:p14="http://schemas.microsoft.com/office/powerpoint/2010/main" val="3743280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speaking and listening standards</a:t>
            </a:r>
            <a:r>
              <a:rPr lang="en-US" baseline="0" dirty="0" smtClean="0"/>
              <a:t> specifically address the audio portions.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the speaking and listening standard</a:t>
            </a:r>
            <a:r>
              <a:rPr lang="en-US" baseline="0" dirty="0" smtClean="0"/>
              <a:t> 5, it does not require technology prior to second grade in order to meet the standard because it just says add drawings or other visual displays to descriptions when appropriate, but makes no mention of audio or technology.</a:t>
            </a:r>
            <a:endParaRPr lang="en-US" dirty="0" smtClean="0"/>
          </a:p>
          <a:p>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4</a:t>
            </a:fld>
            <a:endParaRPr lang="en-US"/>
          </a:p>
        </p:txBody>
      </p:sp>
    </p:spTree>
    <p:extLst>
      <p:ext uri="{BB962C8B-B14F-4D97-AF65-F5344CB8AC3E}">
        <p14:creationId xmlns:p14="http://schemas.microsoft.com/office/powerpoint/2010/main" val="1967759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Builds up to include multimedia</a:t>
            </a:r>
            <a:r>
              <a:rPr lang="en-US" baseline="0" dirty="0" smtClean="0"/>
              <a:t> components (graphics and sound) in 4</a:t>
            </a:r>
            <a:r>
              <a:rPr lang="en-US" baseline="30000" dirty="0" smtClean="0"/>
              <a:t>th</a:t>
            </a:r>
            <a:r>
              <a:rPr lang="en-US" baseline="0" dirty="0" smtClean="0"/>
              <a:t> and 5</a:t>
            </a:r>
            <a:r>
              <a:rPr lang="en-US" baseline="30000" dirty="0" smtClean="0"/>
              <a:t>th</a:t>
            </a:r>
            <a:r>
              <a:rPr lang="en-US" baseline="0" dirty="0" smtClean="0"/>
              <a:t> grade.</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5</a:t>
            </a:fld>
            <a:endParaRPr lang="en-US"/>
          </a:p>
        </p:txBody>
      </p:sp>
    </p:spTree>
    <p:extLst>
      <p:ext uri="{BB962C8B-B14F-4D97-AF65-F5344CB8AC3E}">
        <p14:creationId xmlns:p14="http://schemas.microsoft.com/office/powerpoint/2010/main" val="41429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Shadow Puppet was an AASL Best Apps for Teaching 2014 pick. Don’t know how I overlooked it before, but am using it next year.</a:t>
            </a:r>
          </a:p>
          <a:p>
            <a:endParaRPr lang="en-US" baseline="0" dirty="0" smtClean="0"/>
          </a:p>
          <a:p>
            <a:r>
              <a:rPr lang="en-US" baseline="0" dirty="0" smtClean="0"/>
              <a:t>For Microsoft Office, PowerPoint is a great resource! I teach it to first grade. They make one slide with a partner to tell about an African animal that goes along with a classroom unit. Prior to CC, I just had them type up the facts and insert a photo. Now, to prepare them to meet the audio recording piece of the standards, use record feature to read their facts.</a:t>
            </a:r>
          </a:p>
          <a:p>
            <a:endParaRPr lang="en-US" baseline="0" dirty="0" smtClean="0"/>
          </a:p>
          <a:p>
            <a:r>
              <a:rPr lang="en-US" baseline="0" dirty="0" smtClean="0"/>
              <a:t>Still important for students to use word processing tools &amp; presentation software- so prevalent in the business world and many kids just seem to know how to text and use apps-not Word &amp; PowerPoint- my students love when we use both programs because they are fresh in their eyes: talk about 3</a:t>
            </a:r>
            <a:r>
              <a:rPr lang="en-US" baseline="30000" dirty="0" smtClean="0"/>
              <a:t>rd</a:t>
            </a:r>
            <a:r>
              <a:rPr lang="en-US" baseline="0" dirty="0" smtClean="0"/>
              <a:t> grade animal &amp; biography research and end products made in Word.</a:t>
            </a:r>
            <a:endParaRPr lang="en-US" dirty="0" smtClean="0"/>
          </a:p>
          <a:p>
            <a:endParaRPr lang="en-US" dirty="0" smtClean="0"/>
          </a:p>
          <a:p>
            <a:r>
              <a:rPr lang="en-US" dirty="0" smtClean="0"/>
              <a:t>Collaboration</a:t>
            </a:r>
            <a:r>
              <a:rPr lang="en-US" baseline="0" dirty="0" smtClean="0"/>
              <a:t> piece is huge in Google Apps. We are a Google Apps for Education district.</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6</a:t>
            </a:fld>
            <a:endParaRPr lang="en-US"/>
          </a:p>
        </p:txBody>
      </p:sp>
    </p:spTree>
    <p:extLst>
      <p:ext uri="{BB962C8B-B14F-4D97-AF65-F5344CB8AC3E}">
        <p14:creationId xmlns:p14="http://schemas.microsoft.com/office/powerpoint/2010/main" val="167719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 project</a:t>
            </a:r>
            <a:r>
              <a:rPr lang="en-US" baseline="0" dirty="0" smtClean="0"/>
              <a:t> with K classes where the students completed the writing prompt in the classroom and I taught them how to speak in front of the camera with a little prompting. My lesson was focused on how to speak in front of a camera- voice level, looking at the camera, knowing when it was recording, etc.</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7</a:t>
            </a:fld>
            <a:endParaRPr lang="en-US"/>
          </a:p>
        </p:txBody>
      </p:sp>
    </p:spTree>
    <p:extLst>
      <p:ext uri="{BB962C8B-B14F-4D97-AF65-F5344CB8AC3E}">
        <p14:creationId xmlns:p14="http://schemas.microsoft.com/office/powerpoint/2010/main" val="1630793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smtClean="0"/>
              <a:t>You can </a:t>
            </a:r>
            <a:r>
              <a:rPr lang="en-US" baseline="0" dirty="0" smtClean="0"/>
              <a:t>assign lesson to students. Nice way to differentiate because you can assign different lessons to different students.</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These assignments will now be available when students access their accounts through the app or a web browser.</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smtClean="0"/>
              <a:t>Demo logging in and starting a tale.</a:t>
            </a:r>
          </a:p>
        </p:txBody>
      </p:sp>
      <p:sp>
        <p:nvSpPr>
          <p:cNvPr id="4" name="Slide Number Placeholder 3"/>
          <p:cNvSpPr>
            <a:spLocks noGrp="1"/>
          </p:cNvSpPr>
          <p:nvPr>
            <p:ph type="sldNum" sz="quarter" idx="10"/>
          </p:nvPr>
        </p:nvSpPr>
        <p:spPr/>
        <p:txBody>
          <a:bodyPr/>
          <a:lstStyle/>
          <a:p>
            <a:fld id="{6A2B4248-B7A0-4284-9EF4-36823853CB8E}" type="slidenum">
              <a:rPr lang="en-US" smtClean="0"/>
              <a:t>8</a:t>
            </a:fld>
            <a:endParaRPr lang="en-US"/>
          </a:p>
        </p:txBody>
      </p:sp>
    </p:spTree>
    <p:extLst>
      <p:ext uri="{BB962C8B-B14F-4D97-AF65-F5344CB8AC3E}">
        <p14:creationId xmlns:p14="http://schemas.microsoft.com/office/powerpoint/2010/main" val="181251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Book Club feature if time.</a:t>
            </a:r>
            <a:endParaRPr lang="en-US" dirty="0"/>
          </a:p>
        </p:txBody>
      </p:sp>
      <p:sp>
        <p:nvSpPr>
          <p:cNvPr id="4" name="Slide Number Placeholder 3"/>
          <p:cNvSpPr>
            <a:spLocks noGrp="1"/>
          </p:cNvSpPr>
          <p:nvPr>
            <p:ph type="sldNum" sz="quarter" idx="10"/>
          </p:nvPr>
        </p:nvSpPr>
        <p:spPr/>
        <p:txBody>
          <a:bodyPr/>
          <a:lstStyle/>
          <a:p>
            <a:fld id="{6A2B4248-B7A0-4284-9EF4-36823853CB8E}" type="slidenum">
              <a:rPr lang="en-US" smtClean="0"/>
              <a:t>9</a:t>
            </a:fld>
            <a:endParaRPr lang="en-US"/>
          </a:p>
        </p:txBody>
      </p:sp>
    </p:spTree>
    <p:extLst>
      <p:ext uri="{BB962C8B-B14F-4D97-AF65-F5344CB8AC3E}">
        <p14:creationId xmlns:p14="http://schemas.microsoft.com/office/powerpoint/2010/main" val="39764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819400"/>
            <a:ext cx="8305800" cy="1676400"/>
          </a:xfrm>
        </p:spPr>
        <p:txBody>
          <a:bodyPr anchor="b" anchorCtr="0">
            <a:noAutofit/>
          </a:bodyPr>
          <a:lstStyle>
            <a:lvl1pPr algn="ctr">
              <a:defRPr sz="4800" kern="800" spc="0" baseline="0">
                <a:solidFill>
                  <a:srgbClr val="FF00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81000" y="4495800"/>
            <a:ext cx="8305800" cy="990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Box 5"/>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3886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58145" y="1600200"/>
            <a:ext cx="390005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Box 6"/>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70838" y="1752600"/>
            <a:ext cx="4040188" cy="639762"/>
          </a:xfrm>
        </p:spPr>
        <p:txBody>
          <a:bodyPr anchor="b"/>
          <a:lstStyle>
            <a:lvl1pPr marL="0" indent="0">
              <a:buNone/>
              <a:defRPr sz="2400" b="1">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70838" y="2392362"/>
            <a:ext cx="4040188"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72000" y="1752600"/>
            <a:ext cx="4041775" cy="639762"/>
          </a:xfrm>
        </p:spPr>
        <p:txBody>
          <a:bodyPr anchor="b"/>
          <a:lstStyle>
            <a:lvl1pPr marL="0" indent="0">
              <a:buNone/>
              <a:defRPr sz="2400" b="1">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392362"/>
            <a:ext cx="4041775" cy="3627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extBox 8"/>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TextBox 4"/>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TextBox 3"/>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750" y="1286064"/>
            <a:ext cx="3008313" cy="1479550"/>
          </a:xfrm>
        </p:spPr>
        <p:txBody>
          <a:bodyPr anchor="b">
            <a:normAutofit/>
          </a:bodyPr>
          <a:lstStyle>
            <a:lvl1pPr algn="l">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3657600" y="1295400"/>
            <a:ext cx="49530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9750" y="2819400"/>
            <a:ext cx="3008313" cy="3329177"/>
          </a:xfrm>
        </p:spPr>
        <p:txBody>
          <a:bodyPr>
            <a:normAutofit/>
          </a:bodyPr>
          <a:lstStyle>
            <a:lvl1pPr marL="0" indent="0">
              <a:buNone/>
              <a:defRPr sz="16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TextBox 6"/>
          <p:cNvSpPr txBox="1"/>
          <p:nvPr userDrawn="1"/>
        </p:nvSpPr>
        <p:spPr>
          <a:xfrm>
            <a:off x="1600200" y="7112169"/>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
        <p:nvSpPr>
          <p:cNvPr id="8" name="TextBox 7"/>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1524000"/>
            <a:ext cx="1905000" cy="1328738"/>
          </a:xfrm>
        </p:spPr>
        <p:txBody>
          <a:bodyPr anchor="b"/>
          <a:lstStyle>
            <a:lvl1pPr algn="l">
              <a:defRPr sz="2000" b="1">
                <a:solidFill>
                  <a:srgbClr val="FF0000"/>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57200" y="533400"/>
            <a:ext cx="5943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629400" y="2852738"/>
            <a:ext cx="1905000" cy="1643062"/>
          </a:xfrm>
          <a:noFill/>
        </p:spPr>
        <p:txBody>
          <a:bodyPr/>
          <a:lstStyle>
            <a:lvl1pPr marL="0" indent="0">
              <a:buNone/>
              <a:defRPr sz="1400">
                <a:solidFill>
                  <a:schemeClr val="bg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extBox 7"/>
          <p:cNvSpPr txBox="1"/>
          <p:nvPr userDrawn="1"/>
        </p:nvSpPr>
        <p:spPr>
          <a:xfrm>
            <a:off x="1600200" y="6252985"/>
            <a:ext cx="5943600" cy="5078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solidFill>
                  <a:schemeClr val="tx1">
                    <a:lumMod val="65000"/>
                    <a:lumOff val="35000"/>
                  </a:schemeClr>
                </a:solidFill>
                <a:latin typeface="+mn-lt"/>
              </a:rPr>
              <a:t>Access available handouts at </a:t>
            </a:r>
            <a:r>
              <a:rPr lang="en-US" sz="1300" b="1" dirty="0" smtClean="0">
                <a:solidFill>
                  <a:schemeClr val="tx1">
                    <a:lumMod val="65000"/>
                    <a:lumOff val="35000"/>
                  </a:schemeClr>
                </a:solidFill>
                <a:latin typeface="+mn-lt"/>
              </a:rPr>
              <a:t>ala.15.ala.org/sessions/handouts</a:t>
            </a:r>
            <a:r>
              <a:rPr lang="en-US" sz="1300" dirty="0" smtClean="0">
                <a:solidFill>
                  <a:schemeClr val="tx1">
                    <a:lumMod val="65000"/>
                    <a:lumOff val="35000"/>
                  </a:schemeClr>
                </a:solidFill>
                <a:latin typeface="+mn-lt"/>
              </a:rPr>
              <a:t>.</a:t>
            </a:r>
          </a:p>
          <a:p>
            <a:endParaRPr lang="en-US" sz="1400" dirty="0">
              <a:solidFill>
                <a:schemeClr val="tx1">
                  <a:lumMod val="65000"/>
                  <a:lumOff val="35000"/>
                </a:schemeClr>
              </a:solidFill>
              <a:latin typeface="+mn-lt"/>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57200"/>
            <a:ext cx="6400799"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1534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iming>
    <p:tnLst>
      <p:par>
        <p:cTn id="1" dur="indefinite" restart="never" nodeType="tmRoot"/>
      </p:par>
    </p:tnLst>
  </p:timing>
  <p:txStyles>
    <p:titleStyle>
      <a:lvl1pPr algn="l" defTabSz="914400" rtl="0" eaLnBrk="1" latinLnBrk="0" hangingPunct="1">
        <a:spcBef>
          <a:spcPct val="0"/>
        </a:spcBef>
        <a:buNone/>
        <a:defRPr sz="3600" b="1" kern="1200">
          <a:solidFill>
            <a:srgbClr val="FF0000"/>
          </a:solidFill>
          <a:latin typeface="+mj-lt"/>
          <a:ea typeface="+mj-ea"/>
          <a:cs typeface="+mj-cs"/>
        </a:defRPr>
      </a:lvl1pPr>
    </p:titleStyle>
    <p:bodyStyle>
      <a:lvl1pPr marL="342900" indent="-342900" algn="l" defTabSz="914400" rtl="0" eaLnBrk="1" latinLnBrk="0" hangingPunct="1">
        <a:spcBef>
          <a:spcPct val="20000"/>
        </a:spcBef>
        <a:buClr>
          <a:schemeClr val="tx2">
            <a:lumMod val="60000"/>
            <a:lumOff val="40000"/>
          </a:schemeClr>
        </a:buClr>
        <a:buFont typeface="Arial" pitchFamily="34" charset="0"/>
        <a:buChar char="•"/>
        <a:defRPr sz="3200" kern="1200">
          <a:solidFill>
            <a:schemeClr val="tx1"/>
          </a:solidFill>
          <a:latin typeface="+mn-lt"/>
          <a:ea typeface="+mn-ea"/>
          <a:cs typeface="Arial" pitchFamily="34" charset="0"/>
        </a:defRPr>
      </a:lvl1pPr>
      <a:lvl2pPr marL="742950" indent="-285750" algn="l" defTabSz="914400" rtl="0" eaLnBrk="1" latinLnBrk="0" hangingPunct="1">
        <a:spcBef>
          <a:spcPct val="20000"/>
        </a:spcBef>
        <a:buClr>
          <a:schemeClr val="tx2">
            <a:lumMod val="60000"/>
            <a:lumOff val="40000"/>
          </a:schemeClr>
        </a:buClr>
        <a:buFont typeface="Arial" pitchFamily="34" charset="0"/>
        <a:buChar char="–"/>
        <a:defRPr sz="2800" kern="1200">
          <a:solidFill>
            <a:schemeClr val="tx1"/>
          </a:solidFill>
          <a:latin typeface="+mn-lt"/>
          <a:ea typeface="+mn-ea"/>
          <a:cs typeface="Arial" pitchFamily="34" charset="0"/>
        </a:defRPr>
      </a:lvl2pPr>
      <a:lvl3pPr marL="1143000" indent="-228600" algn="l" defTabSz="914400" rtl="0" eaLnBrk="1" latinLnBrk="0" hangingPunct="1">
        <a:spcBef>
          <a:spcPct val="20000"/>
        </a:spcBef>
        <a:buClr>
          <a:schemeClr val="tx2">
            <a:lumMod val="60000"/>
            <a:lumOff val="40000"/>
          </a:schemeClr>
        </a:buClr>
        <a:buFont typeface="Arial" pitchFamily="34" charset="0"/>
        <a:buChar char="•"/>
        <a:defRPr sz="2400" kern="1200">
          <a:solidFill>
            <a:schemeClr val="tx1"/>
          </a:solidFill>
          <a:latin typeface="+mn-lt"/>
          <a:ea typeface="+mn-ea"/>
          <a:cs typeface="Arial" pitchFamily="34" charset="0"/>
        </a:defRPr>
      </a:lvl3pPr>
      <a:lvl4pPr marL="1600200" indent="-228600" algn="l" defTabSz="914400" rtl="0" eaLnBrk="1" latinLnBrk="0" hangingPunct="1">
        <a:spcBef>
          <a:spcPct val="20000"/>
        </a:spcBef>
        <a:buClr>
          <a:schemeClr val="tx2">
            <a:lumMod val="60000"/>
            <a:lumOff val="40000"/>
          </a:schemeClr>
        </a:buClr>
        <a:buFont typeface="Arial" pitchFamily="34" charset="0"/>
        <a:buChar char="–"/>
        <a:defRPr sz="2000" kern="1200">
          <a:solidFill>
            <a:schemeClr val="tx1"/>
          </a:solidFill>
          <a:latin typeface="+mn-lt"/>
          <a:ea typeface="+mn-ea"/>
          <a:cs typeface="Arial" pitchFamily="34" charset="0"/>
        </a:defRPr>
      </a:lvl4pPr>
      <a:lvl5pPr marL="2057400" indent="-228600" algn="l" defTabSz="914400" rtl="0" eaLnBrk="1" latinLnBrk="0" hangingPunct="1">
        <a:spcBef>
          <a:spcPct val="20000"/>
        </a:spcBef>
        <a:buClr>
          <a:schemeClr val="tx2">
            <a:lumMod val="60000"/>
            <a:lumOff val="40000"/>
          </a:schemeClr>
        </a:buClr>
        <a:buFont typeface="Arial" pitchFamily="34" charset="0"/>
        <a:buChar char="»"/>
        <a:defRPr sz="200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torybird.com/teachers/membership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storybird.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hyperlink" Target="storyboardthat.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oice.adobe.com/a/Bxbz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littlebirdtales.com/tales/view/story_id/16574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www.littlebirdtale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Digital Publishing with the Common Core</a:t>
            </a:r>
          </a:p>
        </p:txBody>
      </p:sp>
      <p:sp>
        <p:nvSpPr>
          <p:cNvPr id="3" name="Subtitle 2"/>
          <p:cNvSpPr>
            <a:spLocks noGrp="1"/>
          </p:cNvSpPr>
          <p:nvPr>
            <p:ph type="subTitle" idx="1"/>
          </p:nvPr>
        </p:nvSpPr>
        <p:spPr>
          <a:xfrm>
            <a:off x="381000" y="4495800"/>
            <a:ext cx="8305800" cy="2057400"/>
          </a:xfrm>
        </p:spPr>
        <p:txBody>
          <a:bodyPr>
            <a:normAutofit fontScale="77500" lnSpcReduction="20000"/>
          </a:bodyPr>
          <a:lstStyle/>
          <a:p>
            <a:r>
              <a:rPr lang="en-US" dirty="0">
                <a:solidFill>
                  <a:schemeClr val="tx1">
                    <a:lumMod val="75000"/>
                    <a:lumOff val="25000"/>
                  </a:schemeClr>
                </a:solidFill>
              </a:rPr>
              <a:t>Sarah Lynch</a:t>
            </a:r>
          </a:p>
          <a:p>
            <a:r>
              <a:rPr lang="en-US" dirty="0">
                <a:solidFill>
                  <a:schemeClr val="tx1">
                    <a:lumMod val="75000"/>
                    <a:lumOff val="25000"/>
                  </a:schemeClr>
                </a:solidFill>
              </a:rPr>
              <a:t>Library Media Specialist</a:t>
            </a:r>
          </a:p>
          <a:p>
            <a:r>
              <a:rPr lang="en-US" dirty="0">
                <a:solidFill>
                  <a:schemeClr val="tx1">
                    <a:lumMod val="75000"/>
                    <a:lumOff val="25000"/>
                  </a:schemeClr>
                </a:solidFill>
              </a:rPr>
              <a:t>Wolcott Elementary-West Hartford Public Schools</a:t>
            </a:r>
          </a:p>
          <a:p>
            <a:r>
              <a:rPr lang="en-US" dirty="0" smtClean="0">
                <a:solidFill>
                  <a:schemeClr val="tx1">
                    <a:lumMod val="75000"/>
                    <a:lumOff val="25000"/>
                  </a:schemeClr>
                </a:solidFill>
              </a:rPr>
              <a:t>sarah_lynch@whps.org</a:t>
            </a:r>
          </a:p>
          <a:p>
            <a:r>
              <a:rPr lang="en-US" dirty="0" smtClean="0">
                <a:solidFill>
                  <a:schemeClr val="tx1">
                    <a:lumMod val="75000"/>
                    <a:lumOff val="25000"/>
                  </a:schemeClr>
                </a:solidFill>
              </a:rPr>
              <a:t>sglynch.com</a:t>
            </a:r>
            <a:endParaRPr lang="en-US" dirty="0">
              <a:solidFill>
                <a:schemeClr val="tx1">
                  <a:lumMod val="75000"/>
                  <a:lumOff val="25000"/>
                </a:schemeClr>
              </a:solidFill>
            </a:endParaRPr>
          </a:p>
          <a:p>
            <a:endParaRPr lang="en-US" dirty="0"/>
          </a:p>
        </p:txBody>
      </p:sp>
      <p:pic>
        <p:nvPicPr>
          <p:cNvPr id="4" name="Picture 3"/>
          <p:cNvPicPr>
            <a:picLocks noChangeAspect="1"/>
          </p:cNvPicPr>
          <p:nvPr/>
        </p:nvPicPr>
        <p:blipFill>
          <a:blip r:embed="rId3"/>
          <a:stretch>
            <a:fillRect/>
          </a:stretch>
        </p:blipFill>
        <p:spPr>
          <a:xfrm>
            <a:off x="7467600" y="5796260"/>
            <a:ext cx="1152525" cy="447675"/>
          </a:xfrm>
          <a:prstGeom prst="rect">
            <a:avLst/>
          </a:prstGeom>
        </p:spPr>
      </p:pic>
      <p:sp>
        <p:nvSpPr>
          <p:cNvPr id="5" name="TextBox 4"/>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Favorite: Little Bird Tales</a:t>
            </a:r>
          </a:p>
        </p:txBody>
      </p:sp>
      <p:sp>
        <p:nvSpPr>
          <p:cNvPr id="3" name="Content Placeholder 2"/>
          <p:cNvSpPr>
            <a:spLocks noGrp="1"/>
          </p:cNvSpPr>
          <p:nvPr>
            <p:ph idx="1"/>
          </p:nvPr>
        </p:nvSpPr>
        <p:spPr/>
        <p:txBody>
          <a:bodyPr/>
          <a:lstStyle/>
          <a:p>
            <a:pPr lvl="0">
              <a:buClrTx/>
            </a:pPr>
            <a:r>
              <a:rPr lang="en-US" b="1" dirty="0" smtClean="0">
                <a:solidFill>
                  <a:prstClr val="black"/>
                </a:solidFill>
                <a:latin typeface="Calibri"/>
                <a:cs typeface="+mn-cs"/>
              </a:rPr>
              <a:t>Pro:</a:t>
            </a:r>
            <a:r>
              <a:rPr lang="en-US" dirty="0" smtClean="0">
                <a:solidFill>
                  <a:prstClr val="black"/>
                </a:solidFill>
                <a:latin typeface="Calibri"/>
                <a:cs typeface="+mn-cs"/>
              </a:rPr>
              <a:t> </a:t>
            </a:r>
            <a:r>
              <a:rPr lang="en-US" dirty="0">
                <a:solidFill>
                  <a:prstClr val="black"/>
                </a:solidFill>
                <a:latin typeface="Calibri"/>
                <a:cs typeface="+mn-cs"/>
              </a:rPr>
              <a:t>Can create artwork/take photo within the app or on the computer to avoid uploading </a:t>
            </a:r>
            <a:r>
              <a:rPr lang="en-US" dirty="0" smtClean="0">
                <a:solidFill>
                  <a:prstClr val="black"/>
                </a:solidFill>
                <a:latin typeface="Calibri"/>
                <a:cs typeface="+mn-cs"/>
              </a:rPr>
              <a:t>artwork. Parents </a:t>
            </a:r>
            <a:r>
              <a:rPr lang="en-US" dirty="0">
                <a:solidFill>
                  <a:prstClr val="black"/>
                </a:solidFill>
                <a:latin typeface="Calibri"/>
                <a:cs typeface="+mn-cs"/>
              </a:rPr>
              <a:t>can buy an MP4 for 99 cents - PDF is free!</a:t>
            </a:r>
          </a:p>
          <a:p>
            <a:pPr lvl="0">
              <a:buClrTx/>
            </a:pPr>
            <a:r>
              <a:rPr lang="en-US" b="1" dirty="0">
                <a:solidFill>
                  <a:prstClr val="black"/>
                </a:solidFill>
                <a:latin typeface="Calibri"/>
                <a:cs typeface="+mn-cs"/>
              </a:rPr>
              <a:t>Con: </a:t>
            </a:r>
            <a:r>
              <a:rPr lang="en-US" dirty="0">
                <a:solidFill>
                  <a:prstClr val="black"/>
                </a:solidFill>
                <a:latin typeface="Calibri"/>
                <a:cs typeface="+mn-cs"/>
              </a:rPr>
              <a:t>It is difficult to draw with a mouse and uploading artwork can be time consuming on the website. Free account data lasts 90 days</a:t>
            </a:r>
            <a:r>
              <a:rPr lang="en-US" dirty="0" smtClean="0">
                <a:solidFill>
                  <a:prstClr val="black"/>
                </a:solidFill>
                <a:latin typeface="Calibri"/>
                <a:cs typeface="+mn-cs"/>
              </a:rPr>
              <a:t>.</a:t>
            </a:r>
            <a:endParaRPr lang="en-US"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2037125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Favorite: </a:t>
            </a:r>
            <a:r>
              <a:rPr lang="en-US" dirty="0" err="1"/>
              <a:t>Storybird</a:t>
            </a:r>
            <a:endParaRPr lang="en-US" dirty="0"/>
          </a:p>
        </p:txBody>
      </p:sp>
      <p:sp>
        <p:nvSpPr>
          <p:cNvPr id="3" name="Content Placeholder 2"/>
          <p:cNvSpPr>
            <a:spLocks noGrp="1"/>
          </p:cNvSpPr>
          <p:nvPr>
            <p:ph idx="1"/>
          </p:nvPr>
        </p:nvSpPr>
        <p:spPr/>
        <p:txBody>
          <a:bodyPr>
            <a:normAutofit/>
          </a:bodyPr>
          <a:lstStyle/>
          <a:p>
            <a:pPr lvl="0">
              <a:buClrTx/>
            </a:pPr>
            <a:r>
              <a:rPr lang="en-US" dirty="0" smtClean="0">
                <a:solidFill>
                  <a:prstClr val="black"/>
                </a:solidFill>
                <a:latin typeface="Calibri"/>
                <a:cs typeface="+mn-cs"/>
              </a:rPr>
              <a:t>Reverse storytelling with inspiration from artwork from around the world.</a:t>
            </a:r>
            <a:endParaRPr lang="en-US" dirty="0" smtClean="0">
              <a:solidFill>
                <a:prstClr val="black"/>
              </a:solidFill>
              <a:latin typeface="Calibri"/>
              <a:cs typeface="+mn-cs"/>
              <a:hlinkClick r:id="rId3"/>
            </a:endParaRPr>
          </a:p>
          <a:p>
            <a:pPr lvl="0">
              <a:buClrTx/>
            </a:pPr>
            <a:r>
              <a:rPr lang="en-US" dirty="0" smtClean="0">
                <a:solidFill>
                  <a:prstClr val="black"/>
                </a:solidFill>
                <a:latin typeface="Calibri"/>
              </a:rPr>
              <a:t>Can </a:t>
            </a:r>
            <a:r>
              <a:rPr lang="en-US" dirty="0">
                <a:solidFill>
                  <a:prstClr val="black"/>
                </a:solidFill>
                <a:latin typeface="Calibri"/>
              </a:rPr>
              <a:t>be used to write a picture book, </a:t>
            </a:r>
            <a:r>
              <a:rPr lang="en-US" dirty="0" err="1" smtClean="0">
                <a:solidFill>
                  <a:prstClr val="black"/>
                </a:solidFill>
                <a:latin typeface="Calibri"/>
              </a:rPr>
              <a:t>longform</a:t>
            </a:r>
            <a:r>
              <a:rPr lang="en-US" dirty="0" smtClean="0">
                <a:solidFill>
                  <a:prstClr val="black"/>
                </a:solidFill>
                <a:latin typeface="Calibri"/>
              </a:rPr>
              <a:t> </a:t>
            </a:r>
            <a:r>
              <a:rPr lang="en-US" dirty="0">
                <a:solidFill>
                  <a:prstClr val="black"/>
                </a:solidFill>
                <a:latin typeface="Calibri"/>
              </a:rPr>
              <a:t>(chapter) book, or poem.</a:t>
            </a:r>
          </a:p>
          <a:p>
            <a:pPr lvl="0">
              <a:buClrTx/>
            </a:pPr>
            <a:r>
              <a:rPr lang="en-US" dirty="0">
                <a:solidFill>
                  <a:prstClr val="black"/>
                </a:solidFill>
                <a:latin typeface="Calibri"/>
              </a:rPr>
              <a:t>Can use </a:t>
            </a:r>
            <a:r>
              <a:rPr lang="en-US" dirty="0" err="1">
                <a:solidFill>
                  <a:prstClr val="black"/>
                </a:solidFill>
                <a:latin typeface="Calibri"/>
              </a:rPr>
              <a:t>Storybird</a:t>
            </a:r>
            <a:r>
              <a:rPr lang="en-US" dirty="0">
                <a:solidFill>
                  <a:prstClr val="black"/>
                </a:solidFill>
                <a:latin typeface="Calibri"/>
              </a:rPr>
              <a:t> to work </a:t>
            </a:r>
            <a:r>
              <a:rPr lang="en-US" dirty="0" smtClean="0">
                <a:solidFill>
                  <a:prstClr val="black"/>
                </a:solidFill>
                <a:latin typeface="Calibri"/>
              </a:rPr>
              <a:t>collaboratively &amp; interact with peers and teachers.</a:t>
            </a:r>
          </a:p>
          <a:p>
            <a:pPr>
              <a:buClrTx/>
            </a:pPr>
            <a:r>
              <a:rPr lang="en-US" dirty="0" err="1">
                <a:solidFill>
                  <a:prstClr val="black"/>
                </a:solidFill>
                <a:latin typeface="Calibri"/>
                <a:hlinkClick r:id="rId3"/>
              </a:rPr>
              <a:t>Storybird</a:t>
            </a:r>
            <a:r>
              <a:rPr lang="en-US" dirty="0">
                <a:solidFill>
                  <a:prstClr val="black"/>
                </a:solidFill>
                <a:latin typeface="Calibri"/>
                <a:hlinkClick r:id="rId3"/>
              </a:rPr>
              <a:t> Plan </a:t>
            </a:r>
            <a:r>
              <a:rPr lang="en-US" dirty="0" smtClean="0">
                <a:solidFill>
                  <a:prstClr val="black"/>
                </a:solidFill>
                <a:latin typeface="Calibri"/>
                <a:hlinkClick r:id="rId3"/>
              </a:rPr>
              <a:t>Types</a:t>
            </a:r>
            <a:endParaRPr lang="en-US" dirty="0">
              <a:solidFill>
                <a:prstClr val="black"/>
              </a:solidFill>
              <a:latin typeface="Calibri"/>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pic>
        <p:nvPicPr>
          <p:cNvPr id="3074" name="Picture 2" descr="http://media.storybird.com/43058cd/images/pages/logo/site_header.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648200"/>
            <a:ext cx="1905000" cy="190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73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a:t>
            </a:r>
            <a:r>
              <a:rPr lang="en-US" dirty="0" err="1"/>
              <a:t>Storybird</a:t>
            </a:r>
            <a:endParaRPr lang="en-US" dirty="0"/>
          </a:p>
        </p:txBody>
      </p:sp>
      <p:sp>
        <p:nvSpPr>
          <p:cNvPr id="3" name="Content Placeholder 2"/>
          <p:cNvSpPr>
            <a:spLocks noGrp="1"/>
          </p:cNvSpPr>
          <p:nvPr>
            <p:ph idx="1"/>
          </p:nvPr>
        </p:nvSpPr>
        <p:spPr>
          <a:xfrm>
            <a:off x="457200" y="1295400"/>
            <a:ext cx="8153400" cy="4495800"/>
          </a:xfrm>
        </p:spPr>
        <p:txBody>
          <a:bodyPr>
            <a:normAutofit/>
          </a:bodyPr>
          <a:lstStyle/>
          <a:p>
            <a:pPr marL="0" lvl="0" indent="0">
              <a:buClrTx/>
              <a:buNone/>
            </a:pPr>
            <a:r>
              <a:rPr lang="en-US" sz="4000" dirty="0">
                <a:solidFill>
                  <a:prstClr val="black"/>
                </a:solidFill>
                <a:latin typeface="Calibri"/>
                <a:cs typeface="+mn-cs"/>
              </a:rPr>
              <a:t>Login at </a:t>
            </a:r>
            <a:r>
              <a:rPr lang="en-US" sz="4000" dirty="0">
                <a:solidFill>
                  <a:prstClr val="black"/>
                </a:solidFill>
                <a:latin typeface="Calibri"/>
                <a:cs typeface="+mn-cs"/>
                <a:hlinkClick r:id="rId3"/>
              </a:rPr>
              <a:t>storybird.com</a:t>
            </a:r>
            <a:endParaRPr lang="en-US" sz="4000" dirty="0">
              <a:solidFill>
                <a:prstClr val="black"/>
              </a:solidFill>
              <a:latin typeface="Calibri"/>
              <a:cs typeface="+mn-cs"/>
            </a:endParaRPr>
          </a:p>
          <a:p>
            <a:pPr marL="0" lvl="0" indent="0" algn="ctr">
              <a:buClrTx/>
              <a:buNone/>
            </a:pPr>
            <a:r>
              <a:rPr lang="en-US" sz="4000" dirty="0">
                <a:solidFill>
                  <a:prstClr val="black"/>
                </a:solidFill>
                <a:latin typeface="Calibri"/>
                <a:cs typeface="+mn-cs"/>
              </a:rPr>
              <a:t>Try it out:</a:t>
            </a:r>
          </a:p>
          <a:p>
            <a:pPr marL="0" lvl="0" indent="0" algn="ctr">
              <a:buClrTx/>
              <a:buNone/>
            </a:pPr>
            <a:r>
              <a:rPr lang="en-US" sz="4000" dirty="0">
                <a:solidFill>
                  <a:prstClr val="black"/>
                </a:solidFill>
                <a:latin typeface="Calibri"/>
                <a:cs typeface="+mn-cs"/>
              </a:rPr>
              <a:t>usernames: alaac1 through alaac35 </a:t>
            </a:r>
            <a:r>
              <a:rPr lang="en-US" sz="4000" dirty="0" smtClean="0">
                <a:solidFill>
                  <a:prstClr val="black"/>
                </a:solidFill>
                <a:latin typeface="Calibri"/>
                <a:cs typeface="+mn-cs"/>
              </a:rPr>
              <a:t>password: </a:t>
            </a:r>
            <a:r>
              <a:rPr lang="en-US" sz="4000" dirty="0">
                <a:solidFill>
                  <a:prstClr val="black"/>
                </a:solidFill>
                <a:latin typeface="Calibri"/>
                <a:cs typeface="+mn-cs"/>
              </a:rPr>
              <a:t>library</a:t>
            </a:r>
          </a:p>
          <a:p>
            <a:pPr lvl="0">
              <a:buClrTx/>
            </a:pPr>
            <a:r>
              <a:rPr lang="en-US" sz="4000" dirty="0">
                <a:solidFill>
                  <a:prstClr val="black"/>
                </a:solidFill>
                <a:latin typeface="Calibri"/>
                <a:cs typeface="+mn-cs"/>
              </a:rPr>
              <a:t>Use </a:t>
            </a:r>
            <a:r>
              <a:rPr lang="en-US" sz="4000" dirty="0" smtClean="0">
                <a:solidFill>
                  <a:prstClr val="black"/>
                </a:solidFill>
                <a:latin typeface="Calibri"/>
                <a:cs typeface="+mn-cs"/>
              </a:rPr>
              <a:t>write &amp; read </a:t>
            </a:r>
            <a:r>
              <a:rPr lang="en-US" sz="4000" dirty="0">
                <a:solidFill>
                  <a:prstClr val="black"/>
                </a:solidFill>
                <a:latin typeface="Calibri"/>
                <a:cs typeface="+mn-cs"/>
              </a:rPr>
              <a:t>menus at the top.</a:t>
            </a:r>
          </a:p>
          <a:p>
            <a:pPr lvl="0">
              <a:buClrTx/>
            </a:pPr>
            <a:r>
              <a:rPr lang="en-US" sz="4000" dirty="0">
                <a:solidFill>
                  <a:prstClr val="black"/>
                </a:solidFill>
                <a:latin typeface="Calibri"/>
                <a:cs typeface="+mn-cs"/>
              </a:rPr>
              <a:t>10 minutes to </a:t>
            </a:r>
            <a:r>
              <a:rPr lang="en-US" sz="4000" dirty="0" smtClean="0">
                <a:solidFill>
                  <a:prstClr val="black"/>
                </a:solidFill>
                <a:latin typeface="Calibri"/>
                <a:cs typeface="+mn-cs"/>
              </a:rPr>
              <a:t>play &amp; ask questions</a:t>
            </a:r>
            <a:endParaRPr lang="en-US" sz="4000"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1203217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r>
              <a:rPr lang="en-US" dirty="0"/>
              <a:t>Info on </a:t>
            </a:r>
            <a:r>
              <a:rPr lang="en-US" dirty="0" err="1"/>
              <a:t>Storybird</a:t>
            </a:r>
            <a:endParaRPr lang="en-US" dirty="0"/>
          </a:p>
        </p:txBody>
      </p:sp>
      <p:sp>
        <p:nvSpPr>
          <p:cNvPr id="3" name="Content Placeholder 2"/>
          <p:cNvSpPr>
            <a:spLocks noGrp="1"/>
          </p:cNvSpPr>
          <p:nvPr>
            <p:ph idx="1"/>
          </p:nvPr>
        </p:nvSpPr>
        <p:spPr/>
        <p:txBody>
          <a:bodyPr>
            <a:normAutofit/>
          </a:bodyPr>
          <a:lstStyle/>
          <a:p>
            <a:pPr lvl="0">
              <a:buClrTx/>
            </a:pPr>
            <a:r>
              <a:rPr lang="en-US" b="1" dirty="0" smtClean="0">
                <a:solidFill>
                  <a:prstClr val="black"/>
                </a:solidFill>
                <a:latin typeface="Calibri"/>
              </a:rPr>
              <a:t>Pro</a:t>
            </a:r>
            <a:r>
              <a:rPr lang="en-US" b="1" dirty="0">
                <a:solidFill>
                  <a:prstClr val="black"/>
                </a:solidFill>
                <a:latin typeface="Calibri"/>
              </a:rPr>
              <a:t>: </a:t>
            </a:r>
            <a:r>
              <a:rPr lang="en-US" dirty="0" smtClean="0">
                <a:solidFill>
                  <a:prstClr val="black"/>
                </a:solidFill>
                <a:latin typeface="Calibri"/>
              </a:rPr>
              <a:t>Different </a:t>
            </a:r>
            <a:r>
              <a:rPr lang="en-US" dirty="0">
                <a:solidFill>
                  <a:prstClr val="black"/>
                </a:solidFill>
                <a:latin typeface="Calibri"/>
              </a:rPr>
              <a:t>approach to writing by selecting artwork </a:t>
            </a:r>
            <a:r>
              <a:rPr lang="en-US" dirty="0" smtClean="0">
                <a:solidFill>
                  <a:prstClr val="black"/>
                </a:solidFill>
                <a:latin typeface="Calibri"/>
              </a:rPr>
              <a:t>first or </a:t>
            </a:r>
            <a:r>
              <a:rPr lang="en-US" dirty="0">
                <a:solidFill>
                  <a:prstClr val="black"/>
                </a:solidFill>
                <a:latin typeface="Calibri"/>
              </a:rPr>
              <a:t>by assigning a group of artwork to a class as a writing prompt</a:t>
            </a:r>
            <a:r>
              <a:rPr lang="en-US" dirty="0" smtClean="0">
                <a:solidFill>
                  <a:prstClr val="black"/>
                </a:solidFill>
                <a:latin typeface="Calibri"/>
              </a:rPr>
              <a:t>. Simple interface. Collaborative.</a:t>
            </a:r>
            <a:endParaRPr lang="en-US" dirty="0">
              <a:solidFill>
                <a:prstClr val="black"/>
              </a:solidFill>
              <a:latin typeface="Calibri"/>
            </a:endParaRPr>
          </a:p>
          <a:p>
            <a:pPr lvl="0">
              <a:buClrTx/>
            </a:pPr>
            <a:r>
              <a:rPr lang="en-US" b="1" dirty="0">
                <a:solidFill>
                  <a:prstClr val="black"/>
                </a:solidFill>
                <a:latin typeface="Calibri"/>
              </a:rPr>
              <a:t>Con: </a:t>
            </a:r>
            <a:r>
              <a:rPr lang="en-US" dirty="0">
                <a:solidFill>
                  <a:prstClr val="black"/>
                </a:solidFill>
                <a:latin typeface="Calibri"/>
              </a:rPr>
              <a:t>Once you have added artwork to story, you can’t go back and add additional</a:t>
            </a:r>
            <a:r>
              <a:rPr lang="en-US" dirty="0" smtClean="0">
                <a:solidFill>
                  <a:prstClr val="black"/>
                </a:solidFill>
                <a:latin typeface="Calibri"/>
              </a:rPr>
              <a:t>. Poem only gives you a narrow bank of words. Students can’t add own artwork.</a:t>
            </a:r>
            <a:endParaRPr lang="en-US" dirty="0">
              <a:solidFill>
                <a:prstClr val="black"/>
              </a:solidFill>
              <a:latin typeface="Calibri"/>
            </a:endParaRPr>
          </a:p>
          <a:p>
            <a:pPr lvl="0">
              <a:buClrTx/>
            </a:pPr>
            <a:endParaRPr lang="en-US"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30880304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Favorite: Storyboard That</a:t>
            </a:r>
          </a:p>
        </p:txBody>
      </p:sp>
      <p:sp>
        <p:nvSpPr>
          <p:cNvPr id="3" name="Content Placeholder 2"/>
          <p:cNvSpPr>
            <a:spLocks noGrp="1"/>
          </p:cNvSpPr>
          <p:nvPr>
            <p:ph idx="1"/>
          </p:nvPr>
        </p:nvSpPr>
        <p:spPr/>
        <p:txBody>
          <a:bodyPr>
            <a:normAutofit/>
          </a:bodyPr>
          <a:lstStyle/>
          <a:p>
            <a:pPr lvl="0">
              <a:buClrTx/>
            </a:pPr>
            <a:r>
              <a:rPr lang="en-US" dirty="0" smtClean="0">
                <a:solidFill>
                  <a:prstClr val="black"/>
                </a:solidFill>
                <a:latin typeface="Calibri"/>
                <a:cs typeface="+mn-cs"/>
              </a:rPr>
              <a:t>Comic-strip style story telling or graphic organizer with audio component</a:t>
            </a:r>
          </a:p>
          <a:p>
            <a:pPr lvl="0">
              <a:buClrTx/>
            </a:pPr>
            <a:r>
              <a:rPr lang="en-US" dirty="0" smtClean="0">
                <a:solidFill>
                  <a:prstClr val="black"/>
                </a:solidFill>
                <a:latin typeface="Calibri"/>
                <a:cs typeface="+mn-cs"/>
              </a:rPr>
              <a:t>More complex- better for older students</a:t>
            </a:r>
            <a:endParaRPr lang="en-US" dirty="0">
              <a:solidFill>
                <a:prstClr val="black"/>
              </a:solidFill>
              <a:latin typeface="Calibri"/>
              <a:cs typeface="+mn-cs"/>
            </a:endParaRPr>
          </a:p>
          <a:p>
            <a:pPr lvl="0">
              <a:buClrTx/>
            </a:pPr>
            <a:r>
              <a:rPr lang="en-US" dirty="0" smtClean="0">
                <a:solidFill>
                  <a:prstClr val="black"/>
                </a:solidFill>
                <a:latin typeface="Calibri"/>
                <a:cs typeface="+mn-cs"/>
              </a:rPr>
              <a:t>Website </a:t>
            </a:r>
            <a:r>
              <a:rPr lang="en-US" dirty="0">
                <a:solidFill>
                  <a:prstClr val="black"/>
                </a:solidFill>
                <a:latin typeface="Calibri"/>
                <a:cs typeface="+mn-cs"/>
              </a:rPr>
              <a:t>(no app) is tablet </a:t>
            </a:r>
            <a:r>
              <a:rPr lang="en-US" dirty="0" smtClean="0">
                <a:solidFill>
                  <a:prstClr val="black"/>
                </a:solidFill>
                <a:latin typeface="Calibri"/>
                <a:cs typeface="+mn-cs"/>
              </a:rPr>
              <a:t>friendly</a:t>
            </a:r>
            <a:endParaRPr lang="en-US" dirty="0">
              <a:solidFill>
                <a:prstClr val="black"/>
              </a:solidFill>
              <a:latin typeface="Calibri"/>
              <a:cs typeface="+mn-cs"/>
            </a:endParaRPr>
          </a:p>
          <a:p>
            <a:pPr lvl="0">
              <a:buClrTx/>
            </a:pPr>
            <a:r>
              <a:rPr lang="en-US" dirty="0">
                <a:solidFill>
                  <a:prstClr val="black"/>
                </a:solidFill>
                <a:latin typeface="Calibri"/>
                <a:cs typeface="+mn-cs"/>
              </a:rPr>
              <a:t>Cost: pay by # of students- monthly, quarterly, or yearly- starts at $9.95 (m) to $59.95 (y</a:t>
            </a:r>
            <a:r>
              <a:rPr lang="en-US" dirty="0" smtClean="0">
                <a:solidFill>
                  <a:prstClr val="black"/>
                </a:solidFill>
                <a:latin typeface="Calibri"/>
                <a:cs typeface="+mn-cs"/>
              </a:rPr>
              <a:t>)</a:t>
            </a:r>
            <a:endParaRPr lang="en-US"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pic>
        <p:nvPicPr>
          <p:cNvPr id="4100" name="Picture 4" descr="http://ww1.prweb.com/prfiles/2014/08/06/12077129/storyboard-that-logo-wide-12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652" y="5105400"/>
            <a:ext cx="4368495" cy="90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101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Storyboard That Example</a:t>
            </a:r>
          </a:p>
        </p:txBody>
      </p:sp>
      <p:pic>
        <p:nvPicPr>
          <p:cNvPr id="4" name="Content Placeholder 3"/>
          <p:cNvPicPr>
            <a:picLocks noGrp="1" noChangeAspect="1"/>
          </p:cNvPicPr>
          <p:nvPr>
            <p:ph idx="1"/>
          </p:nvPr>
        </p:nvPicPr>
        <p:blipFill>
          <a:blip r:embed="rId3"/>
          <a:stretch>
            <a:fillRect/>
          </a:stretch>
        </p:blipFill>
        <p:spPr>
          <a:xfrm>
            <a:off x="957081" y="1600200"/>
            <a:ext cx="7153637" cy="4495800"/>
          </a:xfrm>
          <a:prstGeom prst="rect">
            <a:avLst/>
          </a:prstGeom>
        </p:spPr>
      </p:pic>
    </p:spTree>
    <p:extLst>
      <p:ext uri="{BB962C8B-B14F-4D97-AF65-F5344CB8AC3E}">
        <p14:creationId xmlns:p14="http://schemas.microsoft.com/office/powerpoint/2010/main" val="7862377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Side Note</a:t>
            </a:r>
            <a:endParaRPr lang="en-US" sz="4000" dirty="0"/>
          </a:p>
        </p:txBody>
      </p:sp>
      <p:sp>
        <p:nvSpPr>
          <p:cNvPr id="4" name="Rectangle 3"/>
          <p:cNvSpPr/>
          <p:nvPr/>
        </p:nvSpPr>
        <p:spPr>
          <a:xfrm>
            <a:off x="423951" y="1273076"/>
            <a:ext cx="8262850" cy="2308324"/>
          </a:xfrm>
          <a:prstGeom prst="rect">
            <a:avLst/>
          </a:prstGeom>
          <a:noFill/>
        </p:spPr>
        <p:txBody>
          <a:bodyPr wrap="square" lIns="91440" tIns="45720" rIns="91440" bIns="45720">
            <a:spAutoFit/>
          </a:bodyPr>
          <a:lstStyle/>
          <a:p>
            <a:pPr algn="ctr"/>
            <a:r>
              <a:rPr lang="en-US" sz="3600" b="0" cap="none" spc="0" dirty="0" smtClean="0">
                <a:ln w="0"/>
                <a:solidFill>
                  <a:schemeClr val="accent1"/>
                </a:solidFill>
                <a:effectLst>
                  <a:outerShdw blurRad="38100" dist="25400" dir="5400000" algn="ctr" rotWithShape="0">
                    <a:srgbClr val="6E747A">
                      <a:alpha val="43000"/>
                    </a:srgbClr>
                  </a:outerShdw>
                </a:effectLst>
              </a:rPr>
              <a:t>Book author Alex London </a:t>
            </a:r>
          </a:p>
          <a:p>
            <a:pPr algn="ctr"/>
            <a:r>
              <a:rPr lang="en-US" sz="3600" dirty="0" smtClean="0">
                <a:ln w="0"/>
                <a:solidFill>
                  <a:schemeClr val="accent1"/>
                </a:solidFill>
                <a:effectLst>
                  <a:outerShdw blurRad="38100" dist="25400" dir="5400000" algn="ctr" rotWithShape="0">
                    <a:srgbClr val="6E747A">
                      <a:alpha val="43000"/>
                    </a:srgbClr>
                  </a:outerShdw>
                </a:effectLst>
              </a:rPr>
              <a:t>aka C. Alexander London</a:t>
            </a:r>
          </a:p>
          <a:p>
            <a:pPr algn="ctr"/>
            <a:r>
              <a:rPr lang="en-US" sz="3600" dirty="0" smtClean="0">
                <a:ln w="0"/>
                <a:solidFill>
                  <a:schemeClr val="accent1"/>
                </a:solidFill>
                <a:effectLst>
                  <a:outerShdw blurRad="38100" dist="25400" dir="5400000" algn="ctr" rotWithShape="0">
                    <a:srgbClr val="6E747A">
                      <a:alpha val="43000"/>
                    </a:srgbClr>
                  </a:outerShdw>
                </a:effectLst>
              </a:rPr>
              <a:t>OR</a:t>
            </a:r>
          </a:p>
          <a:p>
            <a:pPr algn="ctr"/>
            <a:r>
              <a:rPr lang="en-US" sz="3600" dirty="0" smtClean="0">
                <a:ln w="0"/>
                <a:solidFill>
                  <a:schemeClr val="accent1"/>
                </a:solidFill>
                <a:effectLst>
                  <a:outerShdw blurRad="38100" dist="25400" dir="5400000" algn="ctr" rotWithShape="0">
                    <a:srgbClr val="6E747A">
                      <a:alpha val="43000"/>
                    </a:srgbClr>
                  </a:outerShdw>
                </a:effectLst>
              </a:rPr>
              <a:t>just share his books with readers.</a:t>
            </a:r>
          </a:p>
        </p:txBody>
      </p:sp>
      <p:pic>
        <p:nvPicPr>
          <p:cNvPr id="1026" name="Picture 2" descr="The Wild 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1478"/>
            <a:ext cx="1718760" cy="26067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810000"/>
            <a:ext cx="1742714" cy="26082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 Are Not Eaten By Ya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250" y="3810000"/>
            <a:ext cx="1719350" cy="260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253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Storyboard That!</a:t>
            </a:r>
          </a:p>
        </p:txBody>
      </p:sp>
      <p:sp>
        <p:nvSpPr>
          <p:cNvPr id="3" name="Content Placeholder 2"/>
          <p:cNvSpPr>
            <a:spLocks noGrp="1"/>
          </p:cNvSpPr>
          <p:nvPr>
            <p:ph idx="1"/>
          </p:nvPr>
        </p:nvSpPr>
        <p:spPr/>
        <p:txBody>
          <a:bodyPr/>
          <a:lstStyle/>
          <a:p>
            <a:pPr marL="0" lvl="0" indent="0">
              <a:buClrTx/>
              <a:buNone/>
            </a:pPr>
            <a:r>
              <a:rPr lang="en-US" sz="4000" dirty="0" smtClean="0">
                <a:solidFill>
                  <a:prstClr val="black"/>
                </a:solidFill>
                <a:latin typeface="Calibri"/>
                <a:cs typeface="+mn-cs"/>
              </a:rPr>
              <a:t>Login </a:t>
            </a:r>
            <a:r>
              <a:rPr lang="en-US" sz="4000" dirty="0">
                <a:solidFill>
                  <a:prstClr val="black"/>
                </a:solidFill>
                <a:latin typeface="Calibri"/>
                <a:cs typeface="+mn-cs"/>
              </a:rPr>
              <a:t>at </a:t>
            </a:r>
            <a:r>
              <a:rPr lang="en-US" sz="4000" dirty="0">
                <a:solidFill>
                  <a:prstClr val="black"/>
                </a:solidFill>
                <a:latin typeface="Calibri"/>
                <a:cs typeface="+mn-cs"/>
                <a:hlinkClick r:id="rId3" action="ppaction://hlinkfile"/>
              </a:rPr>
              <a:t>storyboardthat.com</a:t>
            </a:r>
            <a:endParaRPr lang="en-US" sz="4000" dirty="0">
              <a:solidFill>
                <a:prstClr val="black"/>
              </a:solidFill>
              <a:latin typeface="Calibri"/>
              <a:cs typeface="+mn-cs"/>
            </a:endParaRPr>
          </a:p>
          <a:p>
            <a:pPr marL="0" lvl="0" indent="0" algn="ctr">
              <a:buClrTx/>
              <a:buNone/>
            </a:pPr>
            <a:r>
              <a:rPr lang="en-US" sz="4000" dirty="0">
                <a:solidFill>
                  <a:prstClr val="black"/>
                </a:solidFill>
                <a:latin typeface="Calibri"/>
                <a:cs typeface="+mn-cs"/>
              </a:rPr>
              <a:t>Try it out: </a:t>
            </a:r>
          </a:p>
          <a:p>
            <a:pPr marL="0" lvl="0" indent="0" algn="ctr">
              <a:buClrTx/>
              <a:buNone/>
            </a:pPr>
            <a:r>
              <a:rPr lang="en-US" sz="4000" dirty="0">
                <a:solidFill>
                  <a:prstClr val="black"/>
                </a:solidFill>
                <a:latin typeface="Calibri"/>
                <a:cs typeface="+mn-cs"/>
              </a:rPr>
              <a:t>usernames: ala-student1 through </a:t>
            </a:r>
          </a:p>
          <a:p>
            <a:pPr marL="0" lvl="0" indent="0" algn="ctr">
              <a:buClrTx/>
              <a:buNone/>
            </a:pPr>
            <a:r>
              <a:rPr lang="en-US" sz="4000" dirty="0">
                <a:solidFill>
                  <a:prstClr val="black"/>
                </a:solidFill>
                <a:latin typeface="Calibri"/>
                <a:cs typeface="+mn-cs"/>
              </a:rPr>
              <a:t>ala-student50</a:t>
            </a:r>
          </a:p>
          <a:p>
            <a:pPr marL="0" lvl="0" indent="0" algn="ctr">
              <a:buClrTx/>
              <a:buNone/>
            </a:pPr>
            <a:r>
              <a:rPr lang="en-US" sz="4000" dirty="0" smtClean="0">
                <a:solidFill>
                  <a:prstClr val="black"/>
                </a:solidFill>
                <a:latin typeface="Calibri"/>
                <a:cs typeface="+mn-cs"/>
              </a:rPr>
              <a:t>password: </a:t>
            </a:r>
            <a:r>
              <a:rPr lang="en-US" sz="4000" dirty="0">
                <a:solidFill>
                  <a:prstClr val="black"/>
                </a:solidFill>
                <a:latin typeface="Calibri"/>
                <a:cs typeface="+mn-cs"/>
              </a:rPr>
              <a:t>books</a:t>
            </a:r>
          </a:p>
          <a:p>
            <a:pPr>
              <a:buClr>
                <a:schemeClr val="tx1"/>
              </a:buClr>
            </a:pPr>
            <a:r>
              <a:rPr lang="en-US" dirty="0" smtClean="0"/>
              <a:t>10 minutes to play &amp; ask questions</a:t>
            </a:r>
            <a:endParaRPr lang="en-US" dirty="0"/>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803049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 </a:t>
            </a:r>
            <a:r>
              <a:rPr lang="en-US" dirty="0"/>
              <a:t>That</a:t>
            </a:r>
          </a:p>
        </p:txBody>
      </p:sp>
      <p:sp>
        <p:nvSpPr>
          <p:cNvPr id="3" name="Content Placeholder 2"/>
          <p:cNvSpPr>
            <a:spLocks noGrp="1"/>
          </p:cNvSpPr>
          <p:nvPr>
            <p:ph idx="1"/>
          </p:nvPr>
        </p:nvSpPr>
        <p:spPr/>
        <p:txBody>
          <a:bodyPr>
            <a:normAutofit/>
          </a:bodyPr>
          <a:lstStyle/>
          <a:p>
            <a:pPr lvl="0">
              <a:buClrTx/>
            </a:pPr>
            <a:r>
              <a:rPr lang="en-US" b="1" dirty="0" smtClean="0">
                <a:solidFill>
                  <a:prstClr val="black"/>
                </a:solidFill>
                <a:latin typeface="Calibri"/>
                <a:cs typeface="+mn-cs"/>
              </a:rPr>
              <a:t>Pro: </a:t>
            </a:r>
            <a:r>
              <a:rPr lang="en-US" dirty="0">
                <a:solidFill>
                  <a:prstClr val="black"/>
                </a:solidFill>
                <a:latin typeface="Calibri"/>
                <a:cs typeface="+mn-cs"/>
              </a:rPr>
              <a:t>Students are super engaged, lesson plans, teacher guides, record audio, search feature and download </a:t>
            </a:r>
            <a:r>
              <a:rPr lang="en-US" dirty="0" smtClean="0">
                <a:solidFill>
                  <a:prstClr val="black"/>
                </a:solidFill>
                <a:latin typeface="Calibri"/>
                <a:cs typeface="+mn-cs"/>
              </a:rPr>
              <a:t>as images </a:t>
            </a:r>
            <a:r>
              <a:rPr lang="en-US" dirty="0">
                <a:solidFill>
                  <a:prstClr val="black"/>
                </a:solidFill>
                <a:latin typeface="Calibri"/>
                <a:cs typeface="+mn-cs"/>
              </a:rPr>
              <a:t>or into PowerPoint slides.</a:t>
            </a:r>
          </a:p>
          <a:p>
            <a:pPr lvl="0">
              <a:buClrTx/>
            </a:pPr>
            <a:r>
              <a:rPr lang="en-US" b="1" dirty="0" smtClean="0">
                <a:solidFill>
                  <a:prstClr val="black"/>
                </a:solidFill>
                <a:latin typeface="Calibri"/>
                <a:cs typeface="+mn-cs"/>
              </a:rPr>
              <a:t>Con: </a:t>
            </a:r>
            <a:r>
              <a:rPr lang="en-US" dirty="0">
                <a:solidFill>
                  <a:prstClr val="black"/>
                </a:solidFill>
                <a:latin typeface="Calibri"/>
                <a:cs typeface="+mn-cs"/>
              </a:rPr>
              <a:t>Individual account does not allow different classes-all students in one group. Limited with projects &amp; audio use</a:t>
            </a:r>
            <a:r>
              <a:rPr lang="en-US" dirty="0" smtClean="0">
                <a:solidFill>
                  <a:prstClr val="black"/>
                </a:solidFill>
                <a:latin typeface="Calibri"/>
                <a:cs typeface="+mn-cs"/>
              </a:rPr>
              <a:t>.</a:t>
            </a:r>
            <a:endParaRPr lang="en-US"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32304483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Adobe Voice</a:t>
            </a:r>
          </a:p>
        </p:txBody>
      </p:sp>
      <p:sp>
        <p:nvSpPr>
          <p:cNvPr id="3" name="Content Placeholder 2"/>
          <p:cNvSpPr>
            <a:spLocks noGrp="1"/>
          </p:cNvSpPr>
          <p:nvPr>
            <p:ph idx="1"/>
          </p:nvPr>
        </p:nvSpPr>
        <p:spPr/>
        <p:txBody>
          <a:bodyPr/>
          <a:lstStyle/>
          <a:p>
            <a:pPr lvl="0">
              <a:buClrTx/>
            </a:pPr>
            <a:r>
              <a:rPr lang="en-US" dirty="0">
                <a:solidFill>
                  <a:prstClr val="black">
                    <a:lumMod val="95000"/>
                    <a:lumOff val="5000"/>
                  </a:prstClr>
                </a:solidFill>
                <a:latin typeface="Calibri"/>
                <a:cs typeface="+mn-cs"/>
              </a:rPr>
              <a:t>FREE app only, but allows you to play video from web so it is easily shared.</a:t>
            </a:r>
          </a:p>
          <a:p>
            <a:pPr lvl="0">
              <a:buClrTx/>
            </a:pPr>
            <a:r>
              <a:rPr lang="en-US" dirty="0">
                <a:solidFill>
                  <a:prstClr val="black">
                    <a:lumMod val="95000"/>
                    <a:lumOff val="5000"/>
                  </a:prstClr>
                </a:solidFill>
                <a:latin typeface="Calibri"/>
                <a:cs typeface="+mn-cs"/>
              </a:rPr>
              <a:t>Haven’t personally used, but another LMS in district has and highly recommended.</a:t>
            </a:r>
          </a:p>
          <a:p>
            <a:pPr lvl="0">
              <a:buClrTx/>
            </a:pPr>
            <a:r>
              <a:rPr lang="en-US" dirty="0">
                <a:solidFill>
                  <a:prstClr val="black">
                    <a:lumMod val="95000"/>
                    <a:lumOff val="5000"/>
                  </a:prstClr>
                </a:solidFill>
                <a:latin typeface="Calibri"/>
                <a:cs typeface="+mn-cs"/>
              </a:rPr>
              <a:t>Thanks to Lori </a:t>
            </a:r>
            <a:r>
              <a:rPr lang="en-US" dirty="0" err="1">
                <a:solidFill>
                  <a:prstClr val="black">
                    <a:lumMod val="95000"/>
                    <a:lumOff val="5000"/>
                  </a:prstClr>
                </a:solidFill>
                <a:latin typeface="Calibri"/>
                <a:cs typeface="+mn-cs"/>
              </a:rPr>
              <a:t>Andrada</a:t>
            </a:r>
            <a:r>
              <a:rPr lang="en-US" dirty="0">
                <a:solidFill>
                  <a:prstClr val="black">
                    <a:lumMod val="95000"/>
                    <a:lumOff val="5000"/>
                  </a:prstClr>
                </a:solidFill>
                <a:latin typeface="Calibri"/>
                <a:cs typeface="+mn-cs"/>
              </a:rPr>
              <a:t> for letting me use her </a:t>
            </a:r>
            <a:r>
              <a:rPr lang="en-US" dirty="0">
                <a:solidFill>
                  <a:prstClr val="black">
                    <a:lumMod val="95000"/>
                    <a:lumOff val="5000"/>
                  </a:prstClr>
                </a:solidFill>
                <a:latin typeface="Calibri"/>
                <a:cs typeface="+mn-cs"/>
                <a:hlinkClick r:id="rId3"/>
              </a:rPr>
              <a:t>example</a:t>
            </a:r>
            <a:r>
              <a:rPr lang="en-US" dirty="0">
                <a:solidFill>
                  <a:prstClr val="black">
                    <a:lumMod val="95000"/>
                    <a:lumOff val="5000"/>
                  </a:prstClr>
                </a:solidFill>
                <a:latin typeface="Calibri"/>
                <a:cs typeface="+mn-cs"/>
              </a:rPr>
              <a:t>.</a:t>
            </a:r>
          </a:p>
          <a:p>
            <a:pPr lvl="0">
              <a:buClrTx/>
            </a:pPr>
            <a:r>
              <a:rPr lang="en-US" dirty="0">
                <a:solidFill>
                  <a:prstClr val="black">
                    <a:lumMod val="95000"/>
                    <a:lumOff val="5000"/>
                  </a:prstClr>
                </a:solidFill>
                <a:latin typeface="Calibri"/>
                <a:cs typeface="+mn-cs"/>
              </a:rPr>
              <a:t>Many uses such as book reviews/trailers or library event promotion</a:t>
            </a:r>
            <a:r>
              <a:rPr lang="en-US" dirty="0" smtClean="0">
                <a:solidFill>
                  <a:prstClr val="black">
                    <a:lumMod val="95000"/>
                    <a:lumOff val="5000"/>
                  </a:prstClr>
                </a:solidFill>
                <a:latin typeface="Calibri"/>
                <a:cs typeface="+mn-cs"/>
              </a:rPr>
              <a:t>.</a:t>
            </a:r>
            <a:endParaRPr lang="en-US" dirty="0">
              <a:solidFill>
                <a:prstClr val="black">
                  <a:lumMod val="95000"/>
                  <a:lumOff val="5000"/>
                </a:prstClr>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pic>
        <p:nvPicPr>
          <p:cNvPr id="5124" name="Picture 4" descr="http://cdx.dexigner.com/news/xi/27791.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157" t="16054" r="13159" b="15526"/>
          <a:stretch/>
        </p:blipFill>
        <p:spPr bwMode="auto">
          <a:xfrm>
            <a:off x="4533900" y="422729"/>
            <a:ext cx="1295400" cy="120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11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ELA Writing: Production and Distribution of Writing Standard 6</a:t>
            </a:r>
          </a:p>
        </p:txBody>
      </p:sp>
      <p:sp>
        <p:nvSpPr>
          <p:cNvPr id="3" name="Content Placeholder 2"/>
          <p:cNvSpPr>
            <a:spLocks noGrp="1"/>
          </p:cNvSpPr>
          <p:nvPr>
            <p:ph idx="1"/>
          </p:nvPr>
        </p:nvSpPr>
        <p:spPr/>
        <p:txBody>
          <a:bodyPr>
            <a:normAutofit/>
          </a:bodyPr>
          <a:lstStyle/>
          <a:p>
            <a:r>
              <a:rPr lang="en-US" dirty="0">
                <a:latin typeface="Calibri" panose="020F0502020204030204" pitchFamily="34" charset="0"/>
              </a:rPr>
              <a:t>K-2: With guidance and support from adults, explore a variety of digital tools to produce and publish writing, including in collaboration with peers.</a:t>
            </a:r>
          </a:p>
          <a:p>
            <a:r>
              <a:rPr lang="en-US" dirty="0">
                <a:latin typeface="Calibri" panose="020F0502020204030204" pitchFamily="34" charset="0"/>
              </a:rPr>
              <a:t>3rd: With guidance and support from adults, use technology to produce and publish writing (using keyboarding skills) as well as to interact and collaborate with others</a:t>
            </a:r>
            <a:r>
              <a:rPr lang="en-US" dirty="0" smtClean="0">
                <a:latin typeface="Calibri" panose="020F0502020204030204" pitchFamily="34" charset="0"/>
              </a:rPr>
              <a:t>.</a:t>
            </a:r>
            <a:endParaRPr lang="en-US" dirty="0">
              <a:latin typeface="Calibri" panose="020F0502020204030204" pitchFamily="34" charset="0"/>
            </a:endParaRPr>
          </a:p>
        </p:txBody>
      </p:sp>
      <p:grpSp>
        <p:nvGrpSpPr>
          <p:cNvPr id="8" name="Group 7"/>
          <p:cNvGrpSpPr/>
          <p:nvPr/>
        </p:nvGrpSpPr>
        <p:grpSpPr>
          <a:xfrm>
            <a:off x="7467600" y="5796260"/>
            <a:ext cx="1152526" cy="909340"/>
            <a:chOff x="7467600" y="5796260"/>
            <a:chExt cx="1152526" cy="909340"/>
          </a:xfrm>
        </p:grpSpPr>
        <p:pic>
          <p:nvPicPr>
            <p:cNvPr id="6" name="Picture 5"/>
            <p:cNvPicPr>
              <a:picLocks noChangeAspect="1"/>
            </p:cNvPicPr>
            <p:nvPr/>
          </p:nvPicPr>
          <p:blipFill>
            <a:blip r:embed="rId3"/>
            <a:stretch>
              <a:fillRect/>
            </a:stretch>
          </p:blipFill>
          <p:spPr>
            <a:xfrm>
              <a:off x="7467600" y="5796260"/>
              <a:ext cx="1152525" cy="447675"/>
            </a:xfrm>
            <a:prstGeom prst="rect">
              <a:avLst/>
            </a:prstGeom>
          </p:spPr>
        </p:pic>
        <p:sp>
          <p:nvSpPr>
            <p:cNvPr id="7" name="TextBox 6"/>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Suggestions from You?</a:t>
            </a:r>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3094718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Suggestions from You?</a:t>
            </a:r>
          </a:p>
        </p:txBody>
      </p:sp>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22042738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Questions? Suggested Apps or Sites?</a:t>
            </a:r>
          </a:p>
        </p:txBody>
      </p:sp>
      <p:sp>
        <p:nvSpPr>
          <p:cNvPr id="3" name="Content Placeholder 2"/>
          <p:cNvSpPr>
            <a:spLocks noGrp="1"/>
          </p:cNvSpPr>
          <p:nvPr>
            <p:ph idx="1"/>
          </p:nvPr>
        </p:nvSpPr>
        <p:spPr>
          <a:xfrm>
            <a:off x="1752600" y="2286000"/>
            <a:ext cx="6858000" cy="3810000"/>
          </a:xfrm>
        </p:spPr>
        <p:txBody>
          <a:bodyPr/>
          <a:lstStyle/>
          <a:p>
            <a:pPr marL="0" lvl="0" indent="0">
              <a:buClrTx/>
              <a:buNone/>
            </a:pPr>
            <a:r>
              <a:rPr lang="en-US" b="1" dirty="0" smtClean="0">
                <a:solidFill>
                  <a:prstClr val="black"/>
                </a:solidFill>
                <a:latin typeface="Calibri"/>
                <a:cs typeface="+mn-cs"/>
              </a:rPr>
              <a:t>@</a:t>
            </a:r>
            <a:r>
              <a:rPr lang="en-US" b="1" dirty="0" err="1">
                <a:solidFill>
                  <a:prstClr val="black"/>
                </a:solidFill>
                <a:latin typeface="Calibri"/>
                <a:cs typeface="+mn-cs"/>
              </a:rPr>
              <a:t>twilibrarian</a:t>
            </a:r>
            <a:r>
              <a:rPr lang="en-US" b="1" dirty="0">
                <a:solidFill>
                  <a:prstClr val="black"/>
                </a:solidFill>
                <a:latin typeface="Calibri"/>
                <a:cs typeface="+mn-cs"/>
              </a:rPr>
              <a:t> </a:t>
            </a:r>
            <a:r>
              <a:rPr lang="en-US" b="1" dirty="0" smtClean="0">
                <a:solidFill>
                  <a:prstClr val="black"/>
                </a:solidFill>
                <a:latin typeface="Calibri"/>
                <a:cs typeface="+mn-cs"/>
              </a:rPr>
              <a:t>or just use #sglala</a:t>
            </a:r>
            <a:endParaRPr lang="en-US" b="1" dirty="0">
              <a:solidFill>
                <a:prstClr val="black"/>
              </a:solidFill>
              <a:latin typeface="Calibri"/>
              <a:cs typeface="+mn-cs"/>
            </a:endParaRPr>
          </a:p>
          <a:p>
            <a:pPr marL="0" lvl="0" indent="0">
              <a:buClrTx/>
              <a:buNone/>
            </a:pPr>
            <a:r>
              <a:rPr lang="en-US" b="1" dirty="0">
                <a:solidFill>
                  <a:prstClr val="black"/>
                </a:solidFill>
                <a:latin typeface="Calibri"/>
                <a:cs typeface="+mn-cs"/>
              </a:rPr>
              <a:t>e</a:t>
            </a:r>
            <a:r>
              <a:rPr lang="en-US" b="1" dirty="0" smtClean="0">
                <a:solidFill>
                  <a:prstClr val="black"/>
                </a:solidFill>
                <a:latin typeface="Calibri"/>
                <a:cs typeface="+mn-cs"/>
              </a:rPr>
              <a:t>mail: </a:t>
            </a:r>
            <a:r>
              <a:rPr lang="en-US" b="1" dirty="0">
                <a:solidFill>
                  <a:prstClr val="black"/>
                </a:solidFill>
                <a:latin typeface="Calibri"/>
                <a:cs typeface="+mn-cs"/>
              </a:rPr>
              <a:t>sarah_lynch@whps.org</a:t>
            </a:r>
          </a:p>
          <a:p>
            <a:pPr marL="0" lvl="0" indent="0">
              <a:buClrTx/>
              <a:buNone/>
            </a:pPr>
            <a:r>
              <a:rPr lang="en-US" b="1" dirty="0">
                <a:solidFill>
                  <a:prstClr val="black"/>
                </a:solidFill>
                <a:latin typeface="Calibri"/>
                <a:cs typeface="+mn-cs"/>
              </a:rPr>
              <a:t>p</a:t>
            </a:r>
            <a:r>
              <a:rPr lang="en-US" b="1" dirty="0" smtClean="0">
                <a:solidFill>
                  <a:prstClr val="black"/>
                </a:solidFill>
                <a:latin typeface="Calibri"/>
                <a:cs typeface="+mn-cs"/>
              </a:rPr>
              <a:t>resentation </a:t>
            </a:r>
            <a:r>
              <a:rPr lang="en-US" b="1" dirty="0">
                <a:solidFill>
                  <a:prstClr val="black"/>
                </a:solidFill>
                <a:latin typeface="Calibri"/>
                <a:cs typeface="+mn-cs"/>
              </a:rPr>
              <a:t>materials at </a:t>
            </a:r>
            <a:r>
              <a:rPr lang="en-US" b="1" dirty="0" smtClean="0">
                <a:solidFill>
                  <a:prstClr val="black"/>
                </a:solidFill>
                <a:latin typeface="Calibri"/>
                <a:cs typeface="+mn-cs"/>
              </a:rPr>
              <a:t>sglynch.com</a:t>
            </a:r>
          </a:p>
          <a:p>
            <a:pPr lvl="0">
              <a:buClrTx/>
            </a:pPr>
            <a:endParaRPr lang="en-US" b="1" dirty="0">
              <a:solidFill>
                <a:prstClr val="black"/>
              </a:solidFill>
              <a:latin typeface="Calibri"/>
              <a:cs typeface="+mn-cs"/>
            </a:endParaRPr>
          </a:p>
          <a:p>
            <a:pPr marL="0" lvl="0" indent="0">
              <a:buClrTx/>
              <a:buNone/>
            </a:pPr>
            <a:r>
              <a:rPr lang="en-US" b="1" dirty="0" smtClean="0">
                <a:solidFill>
                  <a:prstClr val="black"/>
                </a:solidFill>
                <a:latin typeface="Calibri"/>
                <a:cs typeface="+mn-cs"/>
              </a:rPr>
              <a:t>Thank you for coming!</a:t>
            </a:r>
            <a:endParaRPr lang="en-US" dirty="0">
              <a:solidFill>
                <a:prstClr val="black"/>
              </a:solidFill>
              <a:latin typeface="Calibri"/>
              <a:cs typeface="+mn-cs"/>
            </a:endParaRPr>
          </a:p>
          <a:p>
            <a:endParaRPr lang="en-US" dirty="0"/>
          </a:p>
        </p:txBody>
      </p:sp>
      <p:pic>
        <p:nvPicPr>
          <p:cNvPr id="4" name="Picture 3"/>
          <p:cNvPicPr>
            <a:picLocks noChangeAspect="1"/>
          </p:cNvPicPr>
          <p:nvPr/>
        </p:nvPicPr>
        <p:blipFill>
          <a:blip r:embed="rId3"/>
          <a:stretch>
            <a:fillRect/>
          </a:stretch>
        </p:blipFill>
        <p:spPr>
          <a:xfrm>
            <a:off x="605937" y="2371725"/>
            <a:ext cx="1152525" cy="447675"/>
          </a:xfrm>
          <a:prstGeom prst="rect">
            <a:avLst/>
          </a:prstGeom>
        </p:spPr>
      </p:pic>
      <p:grpSp>
        <p:nvGrpSpPr>
          <p:cNvPr id="5" name="Group 4"/>
          <p:cNvGrpSpPr/>
          <p:nvPr/>
        </p:nvGrpSpPr>
        <p:grpSpPr>
          <a:xfrm>
            <a:off x="7467600" y="5796260"/>
            <a:ext cx="1152526" cy="909340"/>
            <a:chOff x="7467600" y="5796260"/>
            <a:chExt cx="1152526" cy="909340"/>
          </a:xfrm>
        </p:grpSpPr>
        <p:pic>
          <p:nvPicPr>
            <p:cNvPr id="6" name="Picture 5"/>
            <p:cNvPicPr>
              <a:picLocks noChangeAspect="1"/>
            </p:cNvPicPr>
            <p:nvPr/>
          </p:nvPicPr>
          <p:blipFill>
            <a:blip r:embed="rId3"/>
            <a:stretch>
              <a:fillRect/>
            </a:stretch>
          </p:blipFill>
          <p:spPr>
            <a:xfrm>
              <a:off x="7467600" y="5796260"/>
              <a:ext cx="1152525" cy="447675"/>
            </a:xfrm>
            <a:prstGeom prst="rect">
              <a:avLst/>
            </a:prstGeom>
          </p:spPr>
        </p:pic>
        <p:sp>
          <p:nvSpPr>
            <p:cNvPr id="7" name="TextBox 6"/>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2053016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a:t>ELA Writing: Production and Distribution of Writing Standard 6</a:t>
            </a:r>
          </a:p>
        </p:txBody>
      </p:sp>
      <p:sp>
        <p:nvSpPr>
          <p:cNvPr id="3" name="Content Placeholder 2"/>
          <p:cNvSpPr>
            <a:spLocks noGrp="1"/>
          </p:cNvSpPr>
          <p:nvPr>
            <p:ph idx="1"/>
          </p:nvPr>
        </p:nvSpPr>
        <p:spPr/>
        <p:txBody>
          <a:bodyPr anchor="ctr">
            <a:normAutofit/>
          </a:bodyPr>
          <a:lstStyle/>
          <a:p>
            <a:r>
              <a:rPr lang="en-US" dirty="0">
                <a:latin typeface="Calibri" panose="020F0502020204030204" pitchFamily="34" charset="0"/>
              </a:rPr>
              <a:t>4th</a:t>
            </a:r>
            <a:r>
              <a:rPr lang="en-US" dirty="0" smtClean="0">
                <a:latin typeface="Calibri" panose="020F0502020204030204" pitchFamily="34" charset="0"/>
              </a:rPr>
              <a:t>: With </a:t>
            </a:r>
            <a:r>
              <a:rPr lang="en-US" dirty="0">
                <a:latin typeface="Calibri" panose="020F0502020204030204" pitchFamily="34" charset="0"/>
              </a:rPr>
              <a:t>some guidance and support from adults, use technology, including the Internet, to produce and publish writing as well as to interact and collaborate with </a:t>
            </a:r>
            <a:r>
              <a:rPr lang="en-US" dirty="0" smtClean="0">
                <a:latin typeface="Calibri" panose="020F0502020204030204" pitchFamily="34" charset="0"/>
              </a:rPr>
              <a:t>others.</a:t>
            </a:r>
            <a:endParaRPr lang="en-US" dirty="0">
              <a:latin typeface="Calibri" panose="020F0502020204030204" pitchFamily="34" charset="0"/>
            </a:endParaRPr>
          </a:p>
        </p:txBody>
      </p:sp>
      <p:grpSp>
        <p:nvGrpSpPr>
          <p:cNvPr id="5" name="Group 4"/>
          <p:cNvGrpSpPr/>
          <p:nvPr/>
        </p:nvGrpSpPr>
        <p:grpSpPr>
          <a:xfrm>
            <a:off x="7467600" y="5796260"/>
            <a:ext cx="1152526" cy="909340"/>
            <a:chOff x="7467600" y="5796260"/>
            <a:chExt cx="1152526" cy="909340"/>
          </a:xfrm>
        </p:grpSpPr>
        <p:pic>
          <p:nvPicPr>
            <p:cNvPr id="6" name="Picture 5"/>
            <p:cNvPicPr>
              <a:picLocks noChangeAspect="1"/>
            </p:cNvPicPr>
            <p:nvPr/>
          </p:nvPicPr>
          <p:blipFill>
            <a:blip r:embed="rId3"/>
            <a:stretch>
              <a:fillRect/>
            </a:stretch>
          </p:blipFill>
          <p:spPr>
            <a:xfrm>
              <a:off x="7467600" y="5796260"/>
              <a:ext cx="1152525" cy="447675"/>
            </a:xfrm>
            <a:prstGeom prst="rect">
              <a:avLst/>
            </a:prstGeom>
          </p:spPr>
        </p:pic>
        <p:sp>
          <p:nvSpPr>
            <p:cNvPr id="7" name="TextBox 6"/>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3025073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ELA Speaking &amp; Listening Standard 5</a:t>
            </a:r>
          </a:p>
        </p:txBody>
      </p:sp>
      <p:sp>
        <p:nvSpPr>
          <p:cNvPr id="3" name="Content Placeholder 2"/>
          <p:cNvSpPr>
            <a:spLocks noGrp="1"/>
          </p:cNvSpPr>
          <p:nvPr>
            <p:ph idx="1"/>
          </p:nvPr>
        </p:nvSpPr>
        <p:spPr/>
        <p:txBody>
          <a:bodyPr>
            <a:normAutofit fontScale="92500" lnSpcReduction="10000"/>
          </a:bodyPr>
          <a:lstStyle/>
          <a:p>
            <a:r>
              <a:rPr lang="en-US" dirty="0">
                <a:latin typeface="Calibri" panose="020F0502020204030204" pitchFamily="34" charset="0"/>
              </a:rPr>
              <a:t>ELA-Literacy.SL.2.5: Create audio recordings of stories or poems; add drawings or other visual displays to stories or recounts of experiences when appropriate to clarify ideas, thoughts, and feelings.</a:t>
            </a:r>
          </a:p>
          <a:p>
            <a:r>
              <a:rPr lang="en-US" dirty="0">
                <a:latin typeface="Calibri" panose="020F0502020204030204" pitchFamily="34" charset="0"/>
              </a:rPr>
              <a:t>ELA-Literacy.SL.3.5 Create engaging audio recordings of stories or poems that demonstrate fluid reading at an understandable pace; add visual displays when appropriate to emphasize or enhance certain facts or details</a:t>
            </a:r>
            <a:r>
              <a:rPr lang="en-US" dirty="0" smtClean="0">
                <a:latin typeface="Calibri" panose="020F0502020204030204" pitchFamily="34" charset="0"/>
              </a:rPr>
              <a:t>.</a:t>
            </a:r>
            <a:endParaRPr lang="en-US" dirty="0">
              <a:latin typeface="Calibri" panose="020F0502020204030204" pitchFamily="34" charset="0"/>
            </a:endParaRPr>
          </a:p>
        </p:txBody>
      </p:sp>
      <p:grpSp>
        <p:nvGrpSpPr>
          <p:cNvPr id="5" name="Group 4"/>
          <p:cNvGrpSpPr/>
          <p:nvPr/>
        </p:nvGrpSpPr>
        <p:grpSpPr>
          <a:xfrm>
            <a:off x="7467600" y="5796260"/>
            <a:ext cx="1152526" cy="909340"/>
            <a:chOff x="7467600" y="5796260"/>
            <a:chExt cx="1152526" cy="909340"/>
          </a:xfrm>
        </p:grpSpPr>
        <p:pic>
          <p:nvPicPr>
            <p:cNvPr id="6" name="Picture 5"/>
            <p:cNvPicPr>
              <a:picLocks noChangeAspect="1"/>
            </p:cNvPicPr>
            <p:nvPr/>
          </p:nvPicPr>
          <p:blipFill>
            <a:blip r:embed="rId3"/>
            <a:stretch>
              <a:fillRect/>
            </a:stretch>
          </p:blipFill>
          <p:spPr>
            <a:xfrm>
              <a:off x="7467600" y="5796260"/>
              <a:ext cx="1152525" cy="447675"/>
            </a:xfrm>
            <a:prstGeom prst="rect">
              <a:avLst/>
            </a:prstGeom>
          </p:spPr>
        </p:pic>
        <p:sp>
          <p:nvSpPr>
            <p:cNvPr id="7" name="TextBox 6"/>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2119474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ELA Speaking &amp; Listening Standard 5</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rPr>
              <a:t>ELA-Literacy.SL.4.5 Add audio recordings and visual displays to presentations when appropriate to enhance the development of main ideas or themes.</a:t>
            </a:r>
          </a:p>
          <a:p>
            <a:r>
              <a:rPr lang="en-US" dirty="0">
                <a:latin typeface="Calibri" panose="020F0502020204030204" pitchFamily="34" charset="0"/>
              </a:rPr>
              <a:t>ELA-Literacy.SL.5.5 Include multimedia components (e.g</a:t>
            </a:r>
            <a:r>
              <a:rPr lang="en-US" dirty="0" smtClean="0">
                <a:latin typeface="Calibri" panose="020F0502020204030204" pitchFamily="34" charset="0"/>
              </a:rPr>
              <a:t>. </a:t>
            </a:r>
            <a:r>
              <a:rPr lang="en-US" dirty="0">
                <a:latin typeface="Calibri" panose="020F0502020204030204" pitchFamily="34" charset="0"/>
              </a:rPr>
              <a:t>graphics, sound) and visual displays in presentations when appropriate to enhance the development of main ideas or themes</a:t>
            </a:r>
            <a:r>
              <a:rPr lang="en-US" dirty="0" smtClean="0">
                <a:latin typeface="Calibri" panose="020F0502020204030204" pitchFamily="34" charset="0"/>
              </a:rPr>
              <a:t>.</a:t>
            </a:r>
            <a:endParaRPr lang="en-US" dirty="0">
              <a:latin typeface="Calibri" panose="020F0502020204030204" pitchFamily="34" charset="0"/>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37397628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457200"/>
            <a:ext cx="6476999" cy="1143000"/>
          </a:xfrm>
        </p:spPr>
        <p:txBody>
          <a:bodyPr/>
          <a:lstStyle/>
          <a:p>
            <a:r>
              <a:rPr lang="en-US" sz="3300" dirty="0"/>
              <a:t>Digital Publishing Suggestions</a:t>
            </a:r>
          </a:p>
        </p:txBody>
      </p:sp>
      <p:sp>
        <p:nvSpPr>
          <p:cNvPr id="3" name="Content Placeholder 2"/>
          <p:cNvSpPr>
            <a:spLocks noGrp="1"/>
          </p:cNvSpPr>
          <p:nvPr>
            <p:ph idx="1"/>
          </p:nvPr>
        </p:nvSpPr>
        <p:spPr/>
        <p:txBody>
          <a:bodyPr>
            <a:normAutofit lnSpcReduction="10000"/>
          </a:bodyPr>
          <a:lstStyle/>
          <a:p>
            <a:r>
              <a:rPr lang="en-US" dirty="0">
                <a:latin typeface="Calibri" panose="020F0502020204030204" pitchFamily="34" charset="0"/>
              </a:rPr>
              <a:t>Web-based: </a:t>
            </a:r>
            <a:r>
              <a:rPr lang="en-US" dirty="0">
                <a:solidFill>
                  <a:srgbClr val="FF0000"/>
                </a:solidFill>
                <a:latin typeface="Calibri" panose="020F0502020204030204" pitchFamily="34" charset="0"/>
              </a:rPr>
              <a:t>Little Bird Tales</a:t>
            </a:r>
            <a:r>
              <a:rPr lang="en-US" dirty="0">
                <a:latin typeface="Calibri" panose="020F0502020204030204" pitchFamily="34" charset="0"/>
              </a:rPr>
              <a:t>, </a:t>
            </a:r>
            <a:r>
              <a:rPr lang="en-US" dirty="0" err="1">
                <a:solidFill>
                  <a:srgbClr val="FF0000"/>
                </a:solidFill>
                <a:latin typeface="Calibri" panose="020F0502020204030204" pitchFamily="34" charset="0"/>
              </a:rPr>
              <a:t>Storybird</a:t>
            </a:r>
            <a:r>
              <a:rPr lang="en-US" dirty="0">
                <a:latin typeface="Calibri" panose="020F0502020204030204" pitchFamily="34" charset="0"/>
              </a:rPr>
              <a:t>, </a:t>
            </a:r>
            <a:r>
              <a:rPr lang="en-US" dirty="0">
                <a:solidFill>
                  <a:srgbClr val="FF0000"/>
                </a:solidFill>
                <a:latin typeface="Calibri" panose="020F0502020204030204" pitchFamily="34" charset="0"/>
              </a:rPr>
              <a:t>Storyboard That</a:t>
            </a:r>
            <a:r>
              <a:rPr lang="en-US" dirty="0">
                <a:latin typeface="Calibri" panose="020F0502020204030204" pitchFamily="34" charset="0"/>
              </a:rPr>
              <a:t>, </a:t>
            </a:r>
            <a:r>
              <a:rPr lang="en-US" dirty="0" err="1">
                <a:latin typeface="Calibri" panose="020F0502020204030204" pitchFamily="34" charset="0"/>
              </a:rPr>
              <a:t>GoAnimate</a:t>
            </a:r>
            <a:r>
              <a:rPr lang="en-US" dirty="0">
                <a:latin typeface="Calibri" panose="020F0502020204030204" pitchFamily="34" charset="0"/>
              </a:rPr>
              <a:t> for Schools</a:t>
            </a:r>
          </a:p>
          <a:p>
            <a:r>
              <a:rPr lang="en-US" dirty="0" smtClean="0">
                <a:latin typeface="Calibri" panose="020F0502020204030204" pitchFamily="34" charset="0"/>
              </a:rPr>
              <a:t>iPad</a:t>
            </a:r>
            <a:r>
              <a:rPr lang="en-US" dirty="0">
                <a:latin typeface="Calibri" panose="020F0502020204030204" pitchFamily="34" charset="0"/>
              </a:rPr>
              <a:t>: Shadow Puppet, Puppet Pals, Puppet Pals 2, </a:t>
            </a:r>
            <a:r>
              <a:rPr lang="en-US" dirty="0">
                <a:solidFill>
                  <a:srgbClr val="FF0000"/>
                </a:solidFill>
                <a:latin typeface="Calibri" panose="020F0502020204030204" pitchFamily="34" charset="0"/>
              </a:rPr>
              <a:t>Little Bird Tales</a:t>
            </a:r>
            <a:r>
              <a:rPr lang="en-US" dirty="0">
                <a:latin typeface="Calibri" panose="020F0502020204030204" pitchFamily="34" charset="0"/>
              </a:rPr>
              <a:t>, </a:t>
            </a:r>
            <a:r>
              <a:rPr lang="en-US" dirty="0">
                <a:solidFill>
                  <a:srgbClr val="FF0000"/>
                </a:solidFill>
                <a:latin typeface="Calibri" panose="020F0502020204030204" pitchFamily="34" charset="0"/>
              </a:rPr>
              <a:t>Adobe Voice</a:t>
            </a:r>
            <a:r>
              <a:rPr lang="en-US" dirty="0">
                <a:latin typeface="Calibri" panose="020F0502020204030204" pitchFamily="34" charset="0"/>
              </a:rPr>
              <a:t>, </a:t>
            </a:r>
            <a:r>
              <a:rPr lang="en-US" dirty="0" err="1">
                <a:latin typeface="Calibri" panose="020F0502020204030204" pitchFamily="34" charset="0"/>
              </a:rPr>
              <a:t>Toontastic</a:t>
            </a:r>
            <a:r>
              <a:rPr lang="en-US" dirty="0">
                <a:latin typeface="Calibri" panose="020F0502020204030204" pitchFamily="34" charset="0"/>
              </a:rPr>
              <a:t>: All Access, Book Creator for iPad</a:t>
            </a:r>
          </a:p>
          <a:p>
            <a:r>
              <a:rPr lang="en-US" dirty="0">
                <a:latin typeface="Calibri" panose="020F0502020204030204" pitchFamily="34" charset="0"/>
              </a:rPr>
              <a:t>Don’t forget Microsoft Office &amp; Google Accounts</a:t>
            </a:r>
            <a:r>
              <a:rPr lang="en-US" dirty="0" smtClean="0">
                <a:latin typeface="Calibri" panose="020F0502020204030204" pitchFamily="34" charset="0"/>
              </a:rPr>
              <a:t>!</a:t>
            </a:r>
          </a:p>
          <a:p>
            <a:r>
              <a:rPr lang="en-US" dirty="0">
                <a:latin typeface="Calibri" panose="020F0502020204030204" pitchFamily="34" charset="0"/>
              </a:rPr>
              <a:t>Use video cameras, iPads, or other video recording devices (</a:t>
            </a:r>
            <a:r>
              <a:rPr lang="en-US" dirty="0" smtClean="0">
                <a:latin typeface="Calibri" panose="020F0502020204030204" pitchFamily="34" charset="0"/>
              </a:rPr>
              <a:t>esp. </a:t>
            </a:r>
            <a:r>
              <a:rPr lang="en-US" dirty="0">
                <a:latin typeface="Calibri" panose="020F0502020204030204" pitchFamily="34" charset="0"/>
              </a:rPr>
              <a:t>for K-2) </a:t>
            </a: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3"/>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spTree>
    <p:extLst>
      <p:ext uri="{BB962C8B-B14F-4D97-AF65-F5344CB8AC3E}">
        <p14:creationId xmlns:p14="http://schemas.microsoft.com/office/powerpoint/2010/main" val="1623650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K Student Digitally Published</a:t>
            </a:r>
          </a:p>
        </p:txBody>
      </p:sp>
      <p:pic>
        <p:nvPicPr>
          <p:cNvPr id="4" name="VID0000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7633" y="1600200"/>
            <a:ext cx="7992533" cy="4495800"/>
          </a:xfrm>
        </p:spPr>
      </p:pic>
    </p:spTree>
    <p:extLst>
      <p:ext uri="{BB962C8B-B14F-4D97-AF65-F5344CB8AC3E}">
        <p14:creationId xmlns:p14="http://schemas.microsoft.com/office/powerpoint/2010/main" val="844103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Favorite: Little Bird Tales</a:t>
            </a:r>
          </a:p>
        </p:txBody>
      </p:sp>
      <p:sp>
        <p:nvSpPr>
          <p:cNvPr id="3" name="Content Placeholder 2"/>
          <p:cNvSpPr>
            <a:spLocks noGrp="1"/>
          </p:cNvSpPr>
          <p:nvPr>
            <p:ph idx="1"/>
          </p:nvPr>
        </p:nvSpPr>
        <p:spPr/>
        <p:txBody>
          <a:bodyPr>
            <a:noAutofit/>
          </a:bodyPr>
          <a:lstStyle/>
          <a:p>
            <a:pPr lvl="0">
              <a:buClrTx/>
            </a:pPr>
            <a:r>
              <a:rPr lang="en-US" dirty="0" smtClean="0">
                <a:solidFill>
                  <a:prstClr val="black"/>
                </a:solidFill>
                <a:latin typeface="Calibri"/>
                <a:cs typeface="+mn-cs"/>
              </a:rPr>
              <a:t>Website &amp; app allows students to create a story that includes text, audio, and voice</a:t>
            </a:r>
            <a:endParaRPr lang="en-US" dirty="0">
              <a:solidFill>
                <a:prstClr val="black"/>
              </a:solidFill>
              <a:latin typeface="Calibri"/>
              <a:cs typeface="+mn-cs"/>
            </a:endParaRPr>
          </a:p>
          <a:p>
            <a:pPr lvl="1">
              <a:buClrTx/>
            </a:pPr>
            <a:r>
              <a:rPr lang="en-US" sz="3200" dirty="0">
                <a:solidFill>
                  <a:prstClr val="black"/>
                </a:solidFill>
                <a:latin typeface="Calibri"/>
                <a:cs typeface="+mn-cs"/>
                <a:hlinkClick r:id="rId3"/>
              </a:rPr>
              <a:t>Example of a completed </a:t>
            </a:r>
            <a:r>
              <a:rPr lang="en-US" sz="3200" dirty="0" smtClean="0">
                <a:solidFill>
                  <a:prstClr val="black"/>
                </a:solidFill>
                <a:latin typeface="Calibri"/>
                <a:cs typeface="+mn-cs"/>
                <a:hlinkClick r:id="rId3"/>
              </a:rPr>
              <a:t>piece</a:t>
            </a:r>
            <a:endParaRPr lang="en-US" sz="3200" dirty="0">
              <a:solidFill>
                <a:prstClr val="black"/>
              </a:solidFill>
              <a:latin typeface="Calibri"/>
              <a:cs typeface="+mn-cs"/>
            </a:endParaRPr>
          </a:p>
          <a:p>
            <a:pPr lvl="0">
              <a:buClrTx/>
            </a:pPr>
            <a:r>
              <a:rPr lang="en-US" dirty="0" smtClean="0">
                <a:solidFill>
                  <a:prstClr val="black"/>
                </a:solidFill>
                <a:latin typeface="Calibri"/>
                <a:cs typeface="+mn-cs"/>
              </a:rPr>
              <a:t>iOS </a:t>
            </a:r>
            <a:r>
              <a:rPr lang="en-US" dirty="0">
                <a:solidFill>
                  <a:prstClr val="black"/>
                </a:solidFill>
                <a:latin typeface="Calibri"/>
                <a:cs typeface="+mn-cs"/>
              </a:rPr>
              <a:t>app for </a:t>
            </a:r>
            <a:r>
              <a:rPr lang="en-US" strike="sngStrike" dirty="0">
                <a:solidFill>
                  <a:prstClr val="black"/>
                </a:solidFill>
                <a:latin typeface="Calibri"/>
                <a:cs typeface="+mn-cs"/>
              </a:rPr>
              <a:t>$2.99 </a:t>
            </a:r>
            <a:r>
              <a:rPr lang="en-US" dirty="0">
                <a:solidFill>
                  <a:prstClr val="black"/>
                </a:solidFill>
                <a:latin typeface="Calibri"/>
                <a:cs typeface="+mn-cs"/>
              </a:rPr>
              <a:t> NOW </a:t>
            </a:r>
            <a:r>
              <a:rPr lang="en-US" dirty="0" smtClean="0">
                <a:solidFill>
                  <a:prstClr val="black"/>
                </a:solidFill>
                <a:latin typeface="Calibri"/>
                <a:cs typeface="+mn-cs"/>
              </a:rPr>
              <a:t>FREE!</a:t>
            </a:r>
            <a:endParaRPr lang="en-US" strike="sngStrike" dirty="0">
              <a:solidFill>
                <a:prstClr val="black"/>
              </a:solidFill>
              <a:latin typeface="Calibri"/>
              <a:cs typeface="+mn-cs"/>
            </a:endParaRPr>
          </a:p>
          <a:p>
            <a:pPr lvl="0">
              <a:buClrTx/>
            </a:pPr>
            <a:r>
              <a:rPr lang="en-US" dirty="0" smtClean="0">
                <a:solidFill>
                  <a:prstClr val="black"/>
                </a:solidFill>
                <a:latin typeface="Calibri"/>
              </a:rPr>
              <a:t>Free teacher account with 100 students</a:t>
            </a:r>
            <a:endParaRPr lang="en-US" dirty="0" smtClean="0">
              <a:solidFill>
                <a:prstClr val="black"/>
              </a:solidFill>
              <a:latin typeface="Calibri"/>
              <a:cs typeface="+mn-cs"/>
            </a:endParaRPr>
          </a:p>
          <a:p>
            <a:pPr lvl="0">
              <a:buClrTx/>
            </a:pPr>
            <a:r>
              <a:rPr lang="en-US" dirty="0" smtClean="0">
                <a:solidFill>
                  <a:prstClr val="black"/>
                </a:solidFill>
                <a:latin typeface="Calibri"/>
                <a:cs typeface="+mn-cs"/>
              </a:rPr>
              <a:t>Premium </a:t>
            </a:r>
            <a:r>
              <a:rPr lang="en-US" dirty="0">
                <a:solidFill>
                  <a:prstClr val="black"/>
                </a:solidFill>
                <a:latin typeface="Calibri"/>
                <a:cs typeface="+mn-cs"/>
              </a:rPr>
              <a:t>Teacher account for $</a:t>
            </a:r>
            <a:r>
              <a:rPr lang="en-US" dirty="0" smtClean="0">
                <a:solidFill>
                  <a:prstClr val="black"/>
                </a:solidFill>
                <a:latin typeface="Calibri"/>
                <a:cs typeface="+mn-cs"/>
              </a:rPr>
              <a:t>24.99 annually</a:t>
            </a:r>
          </a:p>
          <a:p>
            <a:pPr>
              <a:buClrTx/>
            </a:pPr>
            <a:r>
              <a:rPr lang="en-US" dirty="0" smtClean="0">
                <a:solidFill>
                  <a:prstClr val="black"/>
                </a:solidFill>
                <a:latin typeface="Calibri"/>
              </a:rPr>
              <a:t>Common </a:t>
            </a:r>
            <a:r>
              <a:rPr lang="en-US" dirty="0">
                <a:solidFill>
                  <a:prstClr val="black"/>
                </a:solidFill>
                <a:latin typeface="Calibri"/>
              </a:rPr>
              <a:t>Core </a:t>
            </a:r>
            <a:r>
              <a:rPr lang="en-US" dirty="0" smtClean="0">
                <a:solidFill>
                  <a:prstClr val="black"/>
                </a:solidFill>
                <a:latin typeface="Calibri"/>
              </a:rPr>
              <a:t>aligned lesson templates</a:t>
            </a:r>
            <a:endParaRPr lang="en-US" dirty="0">
              <a:solidFill>
                <a:prstClr val="black"/>
              </a:solidFill>
              <a:latin typeface="Calibri"/>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pic>
        <p:nvPicPr>
          <p:cNvPr id="2050" name="Picture 2" descr="Little Bird..."/>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3944" t="23214" r="5389" b="25357"/>
          <a:stretch/>
        </p:blipFill>
        <p:spPr bwMode="auto">
          <a:xfrm>
            <a:off x="5977553" y="2886670"/>
            <a:ext cx="2709247" cy="107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5483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Out Little Bird Tales</a:t>
            </a:r>
          </a:p>
        </p:txBody>
      </p:sp>
      <p:sp>
        <p:nvSpPr>
          <p:cNvPr id="3" name="Content Placeholder 2"/>
          <p:cNvSpPr>
            <a:spLocks noGrp="1"/>
          </p:cNvSpPr>
          <p:nvPr>
            <p:ph idx="1"/>
          </p:nvPr>
        </p:nvSpPr>
        <p:spPr/>
        <p:txBody>
          <a:bodyPr>
            <a:normAutofit lnSpcReduction="10000"/>
          </a:bodyPr>
          <a:lstStyle/>
          <a:p>
            <a:pPr marL="0" lvl="0" indent="0">
              <a:buClrTx/>
              <a:buNone/>
            </a:pPr>
            <a:r>
              <a:rPr lang="en-US" sz="3600" dirty="0">
                <a:solidFill>
                  <a:prstClr val="black"/>
                </a:solidFill>
                <a:latin typeface="Calibri"/>
                <a:cs typeface="+mn-cs"/>
              </a:rPr>
              <a:t>Login at </a:t>
            </a:r>
            <a:r>
              <a:rPr lang="en-US" sz="3600" dirty="0">
                <a:solidFill>
                  <a:prstClr val="black"/>
                </a:solidFill>
                <a:latin typeface="Calibri"/>
                <a:cs typeface="+mn-cs"/>
                <a:hlinkClick r:id="rId3"/>
              </a:rPr>
              <a:t>littlebirdtales.com</a:t>
            </a:r>
            <a:r>
              <a:rPr lang="en-US" sz="3600" dirty="0">
                <a:solidFill>
                  <a:prstClr val="black"/>
                </a:solidFill>
                <a:latin typeface="Calibri"/>
                <a:cs typeface="+mn-cs"/>
              </a:rPr>
              <a:t> </a:t>
            </a:r>
            <a:r>
              <a:rPr lang="en-US" sz="3600" dirty="0" smtClean="0">
                <a:solidFill>
                  <a:prstClr val="black"/>
                </a:solidFill>
                <a:latin typeface="Calibri"/>
                <a:cs typeface="+mn-cs"/>
              </a:rPr>
              <a:t>or</a:t>
            </a:r>
          </a:p>
          <a:p>
            <a:pPr marL="0" lvl="0" indent="0">
              <a:buClrTx/>
              <a:buNone/>
            </a:pPr>
            <a:r>
              <a:rPr lang="en-US" sz="3600" dirty="0" smtClean="0">
                <a:solidFill>
                  <a:prstClr val="black"/>
                </a:solidFill>
                <a:latin typeface="Calibri"/>
                <a:cs typeface="+mn-cs"/>
              </a:rPr>
              <a:t>download iPad app</a:t>
            </a:r>
            <a:endParaRPr lang="en-US" sz="400" dirty="0">
              <a:solidFill>
                <a:prstClr val="black"/>
              </a:solidFill>
              <a:latin typeface="Calibri"/>
              <a:cs typeface="+mn-cs"/>
            </a:endParaRPr>
          </a:p>
          <a:p>
            <a:pPr marL="0" lvl="0" indent="0" algn="ctr">
              <a:buClrTx/>
              <a:buNone/>
            </a:pPr>
            <a:r>
              <a:rPr lang="en-US" sz="3600" dirty="0">
                <a:solidFill>
                  <a:prstClr val="black"/>
                </a:solidFill>
                <a:latin typeface="Calibri"/>
                <a:cs typeface="+mn-cs"/>
              </a:rPr>
              <a:t>usernames: student1-student50</a:t>
            </a:r>
          </a:p>
          <a:p>
            <a:pPr marL="0" lvl="0" indent="0" algn="ctr">
              <a:buClrTx/>
              <a:buNone/>
            </a:pPr>
            <a:r>
              <a:rPr lang="en-US" sz="3600" dirty="0" smtClean="0">
                <a:solidFill>
                  <a:prstClr val="black"/>
                </a:solidFill>
                <a:latin typeface="Calibri"/>
                <a:cs typeface="+mn-cs"/>
              </a:rPr>
              <a:t>password: </a:t>
            </a:r>
            <a:r>
              <a:rPr lang="en-US" sz="3600" dirty="0">
                <a:solidFill>
                  <a:prstClr val="black"/>
                </a:solidFill>
                <a:latin typeface="Calibri"/>
                <a:cs typeface="+mn-cs"/>
              </a:rPr>
              <a:t>library</a:t>
            </a:r>
          </a:p>
          <a:p>
            <a:pPr marL="0" lvl="0" indent="0" algn="ctr">
              <a:buClrTx/>
              <a:buNone/>
            </a:pPr>
            <a:r>
              <a:rPr lang="en-US" sz="3600" dirty="0">
                <a:solidFill>
                  <a:prstClr val="black"/>
                </a:solidFill>
                <a:latin typeface="Calibri"/>
                <a:cs typeface="+mn-cs"/>
              </a:rPr>
              <a:t>school code: </a:t>
            </a:r>
            <a:r>
              <a:rPr lang="en-US" sz="3600" dirty="0" err="1">
                <a:solidFill>
                  <a:prstClr val="black"/>
                </a:solidFill>
                <a:latin typeface="Calibri"/>
                <a:cs typeface="+mn-cs"/>
              </a:rPr>
              <a:t>wolc</a:t>
            </a:r>
            <a:endParaRPr lang="en-US" sz="3600" dirty="0">
              <a:solidFill>
                <a:prstClr val="black"/>
              </a:solidFill>
              <a:latin typeface="Calibri"/>
              <a:cs typeface="+mn-cs"/>
            </a:endParaRPr>
          </a:p>
          <a:p>
            <a:pPr lvl="0">
              <a:buClrTx/>
            </a:pPr>
            <a:r>
              <a:rPr lang="en-US" sz="3600" dirty="0">
                <a:solidFill>
                  <a:prstClr val="black"/>
                </a:solidFill>
                <a:latin typeface="Calibri"/>
                <a:cs typeface="+mn-cs"/>
              </a:rPr>
              <a:t>Download lesson or just start a new</a:t>
            </a:r>
          </a:p>
          <a:p>
            <a:pPr lvl="0">
              <a:buClrTx/>
            </a:pPr>
            <a:r>
              <a:rPr lang="en-US" sz="3600" dirty="0">
                <a:solidFill>
                  <a:prstClr val="black"/>
                </a:solidFill>
                <a:latin typeface="Calibri"/>
                <a:cs typeface="+mn-cs"/>
              </a:rPr>
              <a:t>10 minutes to </a:t>
            </a:r>
            <a:r>
              <a:rPr lang="en-US" sz="3600" dirty="0" smtClean="0">
                <a:solidFill>
                  <a:prstClr val="black"/>
                </a:solidFill>
                <a:latin typeface="Calibri"/>
                <a:cs typeface="+mn-cs"/>
              </a:rPr>
              <a:t>play &amp; ask questions</a:t>
            </a:r>
            <a:endParaRPr lang="en-US" sz="3600" dirty="0">
              <a:solidFill>
                <a:prstClr val="black"/>
              </a:solidFill>
              <a:latin typeface="Calibri"/>
              <a:cs typeface="+mn-cs"/>
            </a:endParaRPr>
          </a:p>
        </p:txBody>
      </p:sp>
      <p:grpSp>
        <p:nvGrpSpPr>
          <p:cNvPr id="4" name="Group 3"/>
          <p:cNvGrpSpPr/>
          <p:nvPr/>
        </p:nvGrpSpPr>
        <p:grpSpPr>
          <a:xfrm>
            <a:off x="7467600" y="5796260"/>
            <a:ext cx="1152526" cy="909340"/>
            <a:chOff x="7467600" y="5796260"/>
            <a:chExt cx="1152526" cy="909340"/>
          </a:xfrm>
        </p:grpSpPr>
        <p:pic>
          <p:nvPicPr>
            <p:cNvPr id="5" name="Picture 4"/>
            <p:cNvPicPr>
              <a:picLocks noChangeAspect="1"/>
            </p:cNvPicPr>
            <p:nvPr/>
          </p:nvPicPr>
          <p:blipFill>
            <a:blip r:embed="rId4"/>
            <a:stretch>
              <a:fillRect/>
            </a:stretch>
          </p:blipFill>
          <p:spPr>
            <a:xfrm>
              <a:off x="7467600" y="5796260"/>
              <a:ext cx="1152525" cy="447675"/>
            </a:xfrm>
            <a:prstGeom prst="rect">
              <a:avLst/>
            </a:prstGeom>
          </p:spPr>
        </p:pic>
        <p:sp>
          <p:nvSpPr>
            <p:cNvPr id="6" name="TextBox 5"/>
            <p:cNvSpPr txBox="1"/>
            <p:nvPr/>
          </p:nvSpPr>
          <p:spPr>
            <a:xfrm>
              <a:off x="7553326" y="6243935"/>
              <a:ext cx="1066800" cy="461665"/>
            </a:xfrm>
            <a:prstGeom prst="rect">
              <a:avLst/>
            </a:prstGeom>
            <a:noFill/>
          </p:spPr>
          <p:txBody>
            <a:bodyPr wrap="square" rtlCol="0">
              <a:spAutoFit/>
            </a:bodyPr>
            <a:lstStyle/>
            <a:p>
              <a:r>
                <a:rPr lang="en-US" sz="2400" dirty="0" smtClean="0">
                  <a:latin typeface="Calibri" panose="020F0502020204030204" pitchFamily="34" charset="0"/>
                </a:rPr>
                <a:t>#sglala</a:t>
              </a:r>
              <a:endParaRPr lang="en-US" sz="2400" dirty="0">
                <a:latin typeface="Calibri" panose="020F0502020204030204" pitchFamily="34" charset="0"/>
              </a:endParaRPr>
            </a:p>
          </p:txBody>
        </p:sp>
      </p:grpSp>
      <p:pic>
        <p:nvPicPr>
          <p:cNvPr id="6146" name="Picture 2" descr="http://4.bp.blogspot.com/-DXJaVqmEKPc/UiY20Im4rpI/AAAAAAAAI3c/gSFZHlM3mrw/s1600/lb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0882" y="1416992"/>
            <a:ext cx="1332024" cy="1326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314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AC15_presenter template_WhiteRibb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AC15_presenter template_WhiteRibbon</Template>
  <TotalTime>625</TotalTime>
  <Words>1654</Words>
  <Application>Microsoft Office PowerPoint</Application>
  <PresentationFormat>On-screen Show (4:3)</PresentationFormat>
  <Paragraphs>163</Paragraphs>
  <Slides>22</Slides>
  <Notes>22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Lucida Sans Unicode</vt:lpstr>
      <vt:lpstr>AC15_presenter template_WhiteRibbon</vt:lpstr>
      <vt:lpstr>Digital Publishing with the Common Core</vt:lpstr>
      <vt:lpstr>ELA Writing: Production and Distribution of Writing Standard 6</vt:lpstr>
      <vt:lpstr>ELA Writing: Production and Distribution of Writing Standard 6</vt:lpstr>
      <vt:lpstr>ELA Speaking &amp; Listening Standard 5</vt:lpstr>
      <vt:lpstr>ELA Speaking &amp; Listening Standard 5</vt:lpstr>
      <vt:lpstr>Digital Publishing Suggestions</vt:lpstr>
      <vt:lpstr>K Student Digitally Published</vt:lpstr>
      <vt:lpstr>A Favorite: Little Bird Tales</vt:lpstr>
      <vt:lpstr>Try Out Little Bird Tales</vt:lpstr>
      <vt:lpstr>A Favorite: Little Bird Tales</vt:lpstr>
      <vt:lpstr>Another Favorite: Storybird</vt:lpstr>
      <vt:lpstr>Test Storybird</vt:lpstr>
      <vt:lpstr>More Info on Storybird</vt:lpstr>
      <vt:lpstr>Student Favorite: Storyboard That</vt:lpstr>
      <vt:lpstr>Storyboard That Example</vt:lpstr>
      <vt:lpstr>Side Note</vt:lpstr>
      <vt:lpstr>Test Storyboard That!</vt:lpstr>
      <vt:lpstr>Storyboard That</vt:lpstr>
      <vt:lpstr>Adobe Voice</vt:lpstr>
      <vt:lpstr>Any Suggestions from You?</vt:lpstr>
      <vt:lpstr>Any Suggestions from You?</vt:lpstr>
      <vt:lpstr>Feedback? Questions? Suggested Apps or Sites?</vt:lpstr>
    </vt:vector>
  </TitlesOfParts>
  <Company>American Library Association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kjohnson</dc:creator>
  <cp:lastModifiedBy>Sarah Lynch</cp:lastModifiedBy>
  <cp:revision>64</cp:revision>
  <dcterms:created xsi:type="dcterms:W3CDTF">2015-03-23T16:25:36Z</dcterms:created>
  <dcterms:modified xsi:type="dcterms:W3CDTF">2015-06-20T23:14:32Z</dcterms:modified>
</cp:coreProperties>
</file>